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4"/>
  </p:notesMasterIdLst>
  <p:handoutMasterIdLst>
    <p:handoutMasterId r:id="rId25"/>
  </p:handoutMasterIdLst>
  <p:sldIdLst>
    <p:sldId id="401" r:id="rId2"/>
    <p:sldId id="385" r:id="rId3"/>
    <p:sldId id="386" r:id="rId4"/>
    <p:sldId id="387" r:id="rId5"/>
    <p:sldId id="390" r:id="rId6"/>
    <p:sldId id="399" r:id="rId7"/>
    <p:sldId id="410" r:id="rId8"/>
    <p:sldId id="402" r:id="rId9"/>
    <p:sldId id="406" r:id="rId10"/>
    <p:sldId id="407" r:id="rId11"/>
    <p:sldId id="416" r:id="rId12"/>
    <p:sldId id="419" r:id="rId13"/>
    <p:sldId id="417" r:id="rId14"/>
    <p:sldId id="411" r:id="rId15"/>
    <p:sldId id="400" r:id="rId16"/>
    <p:sldId id="404" r:id="rId17"/>
    <p:sldId id="418" r:id="rId18"/>
    <p:sldId id="408" r:id="rId19"/>
    <p:sldId id="409" r:id="rId20"/>
    <p:sldId id="413" r:id="rId21"/>
    <p:sldId id="414" r:id="rId22"/>
    <p:sldId id="420" r:id="rId23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30873"/>
    <a:srgbClr val="322785"/>
    <a:srgbClr val="0000FF"/>
    <a:srgbClr val="1C164A"/>
    <a:srgbClr val="FF0066"/>
    <a:srgbClr val="FFE500"/>
    <a:srgbClr val="02054A"/>
    <a:srgbClr val="012C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3783" autoAdjust="0"/>
  </p:normalViewPr>
  <p:slideViewPr>
    <p:cSldViewPr>
      <p:cViewPr>
        <p:scale>
          <a:sx n="75" d="100"/>
          <a:sy n="75" d="100"/>
        </p:scale>
        <p:origin x="-204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32"/>
    </p:cViewPr>
  </p:sorter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6E5F50-21BA-476F-AEE1-54E2A6A621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F75C10-92AF-4C0E-9D41-BCD8F9BAA5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02F85-8F63-4110-B683-2C67AADDD558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2645-78D6-4FA5-8F33-9263C0A42BC6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tangolo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46B12B5-A76C-49FF-A9CF-B3CC8D86E4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A796-D6A1-4BF3-9CDC-6AEA942B86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62F51-03EA-4067-A1CA-28CBB928A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B0DC-13EC-4477-A017-72C498DE7D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ttore 1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C5EDB9-64DF-4AF6-9647-11CA375FC4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4697-7DCB-4D95-8038-FE9B7884C1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tangolo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tangolo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CFD23C6-98EF-42E3-B38E-4FAFAD6BA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E262-FCFD-425B-A82A-4A007804EA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F89E8B-2EA8-4B7B-B2AF-4267BECC01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ttore 1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tangolo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11631F2-3164-4492-AFA9-C99373141C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ttangolo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tango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tangolo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65A90-9BBD-4E5E-AEE2-C445D1CD72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CAC263-313E-42EA-90B8-847CEFFFB8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8" name="Segnaposto tito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med" advClick="0" advTm="10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3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96744" cy="14401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it-IT" sz="24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  <a:t>PROGETTO  </a:t>
            </a:r>
            <a:r>
              <a:rPr lang="it-IT" sz="2400" b="1" dirty="0" err="1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  <a:t>A.P.E.A.</a:t>
            </a:r>
            <a:r>
              <a:rPr lang="it-IT" sz="24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  <a:t>  “Citeriore</a:t>
            </a:r>
            <a:r>
              <a:rPr lang="it-IT" sz="20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  <a:t>”</a:t>
            </a:r>
            <a:br>
              <a:rPr lang="it-IT" sz="20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</a:br>
            <a:r>
              <a:rPr lang="it-IT" sz="22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  <a:t>Area  Ecologicamente Attrezzata </a:t>
            </a:r>
            <a:br>
              <a:rPr lang="it-IT" sz="22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</a:br>
            <a:r>
              <a:rPr lang="it-IT" sz="22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  <a:t>per lo sviluppo produttivo</a:t>
            </a:r>
            <a:br>
              <a:rPr lang="it-IT" sz="22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</a:br>
            <a:r>
              <a:rPr lang="it-IT" sz="2200" b="1" dirty="0" smtClean="0">
                <a:solidFill>
                  <a:srgbClr val="03087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ea typeface="+mn-ea"/>
                <a:cs typeface="Arial" pitchFamily="34" charset="0"/>
              </a:rPr>
              <a:t>Comune di San Valentino Abruzzo Citeriore   (PE) </a:t>
            </a:r>
            <a:endParaRPr lang="it-IT" sz="2200" b="1" dirty="0">
              <a:solidFill>
                <a:srgbClr val="03087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egnaposto testo 24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2038000" cy="6192688"/>
          </a:xfrm>
          <a:solidFill>
            <a:srgbClr val="02054A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3000" b="1" dirty="0" smtClean="0">
              <a:solidFill>
                <a:srgbClr val="002060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3000" b="1" dirty="0" smtClean="0">
              <a:solidFill>
                <a:srgbClr val="002060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3000" b="1" dirty="0" smtClean="0">
              <a:solidFill>
                <a:srgbClr val="002060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3000" b="1" dirty="0" smtClean="0">
              <a:solidFill>
                <a:srgbClr val="002060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3000" b="1" dirty="0" smtClean="0">
              <a:solidFill>
                <a:srgbClr val="002060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3000" b="1" dirty="0" smtClean="0">
              <a:solidFill>
                <a:srgbClr val="002060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2800" b="1" dirty="0" smtClean="0"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Arial" pitchFamily="34" charset="0"/>
              </a:rPr>
              <a:t>Luogo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Arial" pitchFamily="34" charset="0"/>
              </a:rPr>
              <a:t>Definizioni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Arial" pitchFamily="34" charset="0"/>
              </a:rPr>
              <a:t>Obiettivi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Arial" pitchFamily="34" charset="0"/>
              </a:rPr>
              <a:t>Servizi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800" b="1" dirty="0" smtClean="0"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2800" b="1" i="1" dirty="0">
              <a:solidFill>
                <a:schemeClr val="bg1">
                  <a:lumMod val="8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5363" name="Immagine 4" descr="logobianco.JPG"/>
          <p:cNvPicPr>
            <a:picLocks noChangeAspect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539750" y="2205038"/>
            <a:ext cx="1206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7" descr="Immagine prog.JPG"/>
          <p:cNvPicPr>
            <a:picLocks noChangeAspect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2268538" y="1773238"/>
            <a:ext cx="669607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magine 5" descr="logo%20san_valentin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60350"/>
            <a:ext cx="9858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magine 6" descr="logo_borghi_autentic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00213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797425"/>
            <a:ext cx="40354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I temi del progetto:l’inserimento paesaggistico ed ambientale </a:t>
            </a:r>
          </a:p>
        </p:txBody>
      </p:sp>
      <p:pic>
        <p:nvPicPr>
          <p:cNvPr id="26627" name="Immagine 3" descr="logo%20san_valentin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179388" y="1412875"/>
            <a:ext cx="89646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546D7A"/>
              </a:solidFill>
              <a:cs typeface="Arial" charset="0"/>
            </a:endParaRPr>
          </a:p>
          <a:p>
            <a:r>
              <a:rPr lang="it-IT">
                <a:solidFill>
                  <a:srgbClr val="546D7A"/>
                </a:solidFill>
                <a:cs typeface="Arial" charset="0"/>
              </a:rPr>
              <a:t>L’inserimento paesaggistico-ambientale  in progetto è volto ad inserire gli edifici nella maniera meno impattante dando continuità al verde naturale mediante: 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546D7A"/>
                </a:solidFill>
                <a:cs typeface="Arial" charset="0"/>
              </a:rPr>
              <a:t> una progettazione del verde che riduce al minimo gli spazi di risulta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546D7A"/>
                </a:solidFill>
                <a:cs typeface="Arial" charset="0"/>
              </a:rPr>
              <a:t> modellazione del terreno e macchie di piantumazione arboree atte a creare fondali e fasce di mitigazione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546D7A"/>
                </a:solidFill>
                <a:cs typeface="Arial" charset="0"/>
              </a:rPr>
              <a:t> realizzazione di coperture a verde atte a ridurre le isole di calore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546D7A"/>
                </a:solidFill>
                <a:cs typeface="Arial" charset="0"/>
              </a:rPr>
              <a:t> estensione del verde fino agli edifici e utilizzo di vegetazione autoctona a fusto medio alto per il controllo climatico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546D7A"/>
                </a:solidFill>
                <a:cs typeface="Arial" charset="0"/>
              </a:rPr>
              <a:t> realizzazione di bacini idrici per assicurare maggiore biodiversità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546D7A"/>
                </a:solidFill>
                <a:cs typeface="Arial" charset="0"/>
              </a:rPr>
              <a:t> controllo e monitoraggio del sistema di stoccaggio delle acque che garantisca efficienza e qualità al sistema produttivo senza impatti sul sistema idrogeologico locale </a:t>
            </a:r>
          </a:p>
          <a:p>
            <a:endParaRPr lang="it-IT">
              <a:solidFill>
                <a:srgbClr val="546D7A"/>
              </a:solidFill>
              <a:cs typeface="Arial" charset="0"/>
            </a:endParaRPr>
          </a:p>
          <a:p>
            <a:pPr>
              <a:buFontTx/>
              <a:buChar char="•"/>
            </a:pPr>
            <a:endParaRPr lang="it-IT" sz="1200"/>
          </a:p>
          <a:p>
            <a:pPr lvl="4">
              <a:buFontTx/>
              <a:buChar char="•"/>
            </a:pPr>
            <a:endParaRPr lang="it-IT" sz="1200"/>
          </a:p>
          <a:p>
            <a:endParaRPr lang="it-IT" sz="1200"/>
          </a:p>
          <a:p>
            <a:endParaRPr lang="it-IT" sz="120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797425"/>
            <a:ext cx="23764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806950"/>
            <a:ext cx="18716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magine 9" descr="logo_borghi_autentici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I temi del progetto: Il sistema del verde </a:t>
            </a:r>
            <a:br>
              <a:rPr lang="it-IT" sz="2800" smtClean="0">
                <a:latin typeface="Arial" charset="0"/>
                <a:cs typeface="Arial" charset="0"/>
              </a:rPr>
            </a:br>
            <a:endParaRPr lang="it-IT" sz="2800" smtClean="0">
              <a:latin typeface="Arial" charset="0"/>
              <a:cs typeface="Arial" charset="0"/>
            </a:endParaRPr>
          </a:p>
        </p:txBody>
      </p:sp>
      <p:pic>
        <p:nvPicPr>
          <p:cNvPr id="27650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68313" y="5445125"/>
            <a:ext cx="8299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it-IT" sz="1400" b="1"/>
          </a:p>
          <a:p>
            <a:endParaRPr lang="it-IT" sz="1400" b="1"/>
          </a:p>
          <a:p>
            <a:endParaRPr lang="it-IT" sz="1400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50825" y="2133600"/>
            <a:ext cx="8713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Il progetto del verde attrezzato sarà teso a garantire la qualità dell’ambiente esterno e delle zone relax comuni, delle zone di arrivo ed attesa dei mezzi tramite:</a:t>
            </a:r>
          </a:p>
          <a:p>
            <a:endParaRPr lang="it-IT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</a:rPr>
              <a:t> realizzazione di parcheggi inerbiti ed ombreggiati</a:t>
            </a: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</a:rPr>
              <a:t> definizione degli spazi verdi in relazione alla tipologie funzionali degli spazi esterni (ricreativo, di rappresentanza, attrezzato)</a:t>
            </a: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</a:rPr>
              <a:t> percorsi con pavimentazioni eco-compatibili</a:t>
            </a: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</a:rPr>
              <a:t> cortine di separazione tra i vari sistemi di percorso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08500"/>
            <a:ext cx="64801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magine 7" descr="logo_borghi_autenti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661025"/>
            <a:ext cx="12969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I temi del progetto:la qualità degli ambienti di lavoro</a:t>
            </a:r>
          </a:p>
        </p:txBody>
      </p:sp>
      <p:pic>
        <p:nvPicPr>
          <p:cNvPr id="28674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9388" y="1557338"/>
            <a:ext cx="896461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tx2"/>
              </a:solidFill>
              <a:cs typeface="Arial" charset="0"/>
            </a:endParaRPr>
          </a:p>
          <a:p>
            <a:r>
              <a:rPr lang="it-IT">
                <a:solidFill>
                  <a:schemeClr val="tx2"/>
                </a:solidFill>
                <a:cs typeface="Arial" charset="0"/>
              </a:rPr>
              <a:t>Particolare attenzione sarà rivolta al comfort ambientale teso a migliorare la qualità dei luoghi lavorativi in quanto si ritiene primario il valore della definizione degli ambienti interni in rapporto all’equilibrio psico-fisico degli individui riconoscendone una diretta ricaduta sulla produttività degli stessi. </a:t>
            </a:r>
          </a:p>
          <a:p>
            <a:endParaRPr lang="it-IT">
              <a:solidFill>
                <a:schemeClr val="tx2"/>
              </a:solidFill>
              <a:cs typeface="Arial" charset="0"/>
            </a:endParaRPr>
          </a:p>
          <a:p>
            <a:r>
              <a:rPr lang="it-IT">
                <a:solidFill>
                  <a:schemeClr val="tx2"/>
                </a:solidFill>
                <a:cs typeface="Arial" charset="0"/>
              </a:rPr>
              <a:t>Pertanto la progettazione prenderà in considerazione:</a:t>
            </a:r>
          </a:p>
          <a:p>
            <a:endParaRPr lang="it-IT">
              <a:solidFill>
                <a:schemeClr val="tx2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  <a:cs typeface="Arial" charset="0"/>
              </a:rPr>
              <a:t> utilizzo di pareti fonoassorbenti coibentate, sistemi di copertura vegetali</a:t>
            </a: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  <a:cs typeface="Arial" charset="0"/>
              </a:rPr>
              <a:t> uso dei sistemi di controllo della qualità della luce e del ricambio dell’aria con </a:t>
            </a:r>
          </a:p>
          <a:p>
            <a:r>
              <a:rPr lang="it-IT">
                <a:solidFill>
                  <a:schemeClr val="tx2"/>
                </a:solidFill>
                <a:cs typeface="Arial" charset="0"/>
              </a:rPr>
              <a:t>  sistemi passivi</a:t>
            </a:r>
          </a:p>
          <a:p>
            <a:r>
              <a:rPr lang="it-IT" b="1">
                <a:solidFill>
                  <a:schemeClr val="tx2"/>
                </a:solidFill>
              </a:rPr>
              <a:t> </a:t>
            </a:r>
          </a:p>
          <a:p>
            <a:endParaRPr lang="it-IT" b="1">
              <a:solidFill>
                <a:schemeClr val="tx2"/>
              </a:solidFill>
            </a:endParaRPr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pPr>
              <a:buFontTx/>
              <a:buChar char="•"/>
            </a:pPr>
            <a:endParaRPr lang="it-IT" sz="1400" b="1"/>
          </a:p>
          <a:p>
            <a:pPr>
              <a:buFontTx/>
              <a:buChar char="•"/>
            </a:pPr>
            <a:endParaRPr lang="it-IT" sz="1200"/>
          </a:p>
          <a:p>
            <a:pPr lvl="4">
              <a:buFontTx/>
              <a:buChar char="•"/>
            </a:pPr>
            <a:endParaRPr lang="it-IT" sz="1200"/>
          </a:p>
          <a:p>
            <a:endParaRPr lang="it-IT" sz="1200"/>
          </a:p>
          <a:p>
            <a:endParaRPr lang="it-IT" sz="1200"/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606925"/>
            <a:ext cx="42497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81525"/>
            <a:ext cx="3657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Immagine 8" descr="logo_borghi_autentic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6381750"/>
            <a:ext cx="1295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I temi del progetto:la qualità degli ambienti di lavoro</a:t>
            </a:r>
          </a:p>
        </p:txBody>
      </p:sp>
      <p:pic>
        <p:nvPicPr>
          <p:cNvPr id="29698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79388" y="1557338"/>
            <a:ext cx="896461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tx2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  <a:cs typeface="Arial" charset="0"/>
              </a:rPr>
              <a:t> realizzazione di idonei ambienti visivi in relazione alle funzioni svolte nei vari </a:t>
            </a:r>
          </a:p>
          <a:p>
            <a:r>
              <a:rPr lang="it-IT">
                <a:solidFill>
                  <a:schemeClr val="tx2"/>
                </a:solidFill>
                <a:cs typeface="Arial" charset="0"/>
              </a:rPr>
              <a:t>  comparti lavorativi</a:t>
            </a: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  <a:cs typeface="Arial" charset="0"/>
              </a:rPr>
              <a:t> realizzazioni di aperture esterne in continuità visiva con il sistema del verde </a:t>
            </a:r>
          </a:p>
          <a:p>
            <a:r>
              <a:rPr lang="it-IT">
                <a:solidFill>
                  <a:schemeClr val="tx2"/>
                </a:solidFill>
                <a:cs typeface="Arial" charset="0"/>
              </a:rPr>
              <a:t>  attrezzato</a:t>
            </a:r>
          </a:p>
          <a:p>
            <a:pPr>
              <a:buFontTx/>
              <a:buChar char="•"/>
            </a:pPr>
            <a:r>
              <a:rPr lang="it-IT">
                <a:solidFill>
                  <a:schemeClr val="tx2"/>
                </a:solidFill>
                <a:cs typeface="Arial" charset="0"/>
              </a:rPr>
              <a:t> controllo dei livelli di rumorosità sfruttando adeguate opere di mitigazione acustica </a:t>
            </a:r>
          </a:p>
          <a:p>
            <a:r>
              <a:rPr lang="it-IT">
                <a:solidFill>
                  <a:schemeClr val="tx2"/>
                </a:solidFill>
                <a:cs typeface="Arial" charset="0"/>
              </a:rPr>
              <a:t>  naturali</a:t>
            </a:r>
          </a:p>
          <a:p>
            <a:r>
              <a:rPr lang="it-IT" b="1">
                <a:solidFill>
                  <a:schemeClr val="tx2"/>
                </a:solidFill>
              </a:rPr>
              <a:t> </a:t>
            </a:r>
          </a:p>
          <a:p>
            <a:endParaRPr lang="it-IT" b="1">
              <a:solidFill>
                <a:schemeClr val="tx2"/>
              </a:solidFill>
            </a:endParaRPr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pPr>
              <a:buFontTx/>
              <a:buChar char="•"/>
            </a:pPr>
            <a:endParaRPr lang="it-IT" sz="1400" b="1"/>
          </a:p>
          <a:p>
            <a:pPr>
              <a:buFontTx/>
              <a:buChar char="•"/>
            </a:pPr>
            <a:endParaRPr lang="it-IT" sz="1200"/>
          </a:p>
          <a:p>
            <a:pPr lvl="4">
              <a:buFontTx/>
              <a:buChar char="•"/>
            </a:pPr>
            <a:endParaRPr lang="it-IT" sz="1200"/>
          </a:p>
          <a:p>
            <a:endParaRPr lang="it-IT" sz="1200"/>
          </a:p>
          <a:p>
            <a:endParaRPr lang="it-IT" sz="1200"/>
          </a:p>
        </p:txBody>
      </p:sp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4249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4900"/>
            <a:ext cx="15843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6449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Immagine 9" descr="logo_borghi_autentici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6092825"/>
            <a:ext cx="12969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500438"/>
            <a:ext cx="32035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9"/>
          <p:cNvSpPr>
            <a:spLocks noChangeArrowheads="1"/>
          </p:cNvSpPr>
          <p:nvPr/>
        </p:nvSpPr>
        <p:spPr bwMode="auto">
          <a:xfrm>
            <a:off x="250825" y="4724400"/>
            <a:ext cx="3744913" cy="14414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250825" y="1844675"/>
            <a:ext cx="8642350" cy="15128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3200" smtClean="0">
                <a:latin typeface="Arial" charset="0"/>
                <a:cs typeface="Arial" charset="0"/>
              </a:rPr>
              <a:t>Obiettivi del progetto</a:t>
            </a:r>
          </a:p>
        </p:txBody>
      </p:sp>
      <p:pic>
        <p:nvPicPr>
          <p:cNvPr id="30725" name="Immagine 3" descr="logo%20san_valentin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79388" y="1557338"/>
            <a:ext cx="8964612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/>
              <a:t> </a:t>
            </a:r>
          </a:p>
          <a:p>
            <a:endParaRPr lang="it-IT" sz="1400" b="1"/>
          </a:p>
          <a:p>
            <a:pPr algn="ctr"/>
            <a:r>
              <a:rPr lang="it-IT" b="1">
                <a:solidFill>
                  <a:schemeClr val="tx2"/>
                </a:solidFill>
              </a:rPr>
              <a:t>In generale l’obiettivo principale da perseguire sarà  restituire un ambiente di lavoro che metta al centro le persone con le loro esigenze, le loro attitudini, le loro abitudini, promuovendo </a:t>
            </a:r>
          </a:p>
          <a:p>
            <a:pPr algn="ctr"/>
            <a:r>
              <a:rPr lang="it-IT" b="1">
                <a:solidFill>
                  <a:schemeClr val="tx2"/>
                </a:solidFill>
              </a:rPr>
              <a:t>un approccio al business sostenibile e socialmente responsabile </a:t>
            </a:r>
          </a:p>
          <a:p>
            <a:endParaRPr lang="it-IT" b="1">
              <a:solidFill>
                <a:schemeClr val="tx2"/>
              </a:solidFill>
            </a:endParaRPr>
          </a:p>
          <a:p>
            <a:endParaRPr lang="it-IT" b="1">
              <a:solidFill>
                <a:schemeClr val="tx2"/>
              </a:solidFill>
            </a:endParaRPr>
          </a:p>
          <a:p>
            <a:endParaRPr lang="it-IT" b="1">
              <a:solidFill>
                <a:schemeClr val="tx2"/>
              </a:solidFill>
            </a:endParaRPr>
          </a:p>
          <a:p>
            <a:pPr algn="ctr"/>
            <a:endParaRPr lang="it-IT" b="1">
              <a:solidFill>
                <a:schemeClr val="tx2"/>
              </a:solidFill>
            </a:endParaRPr>
          </a:p>
          <a:p>
            <a:pPr algn="ctr"/>
            <a:endParaRPr lang="it-IT" b="1">
              <a:solidFill>
                <a:schemeClr val="tx2"/>
              </a:solidFill>
            </a:endParaRPr>
          </a:p>
          <a:p>
            <a:pPr algn="ctr"/>
            <a:endParaRPr lang="it-IT" b="1">
              <a:solidFill>
                <a:schemeClr val="tx2"/>
              </a:solidFill>
            </a:endParaRPr>
          </a:p>
          <a:p>
            <a:r>
              <a:rPr lang="it-IT" b="1">
                <a:solidFill>
                  <a:schemeClr val="tx2"/>
                </a:solidFill>
              </a:rPr>
              <a:t>L’Individuazione e la collocazione  </a:t>
            </a:r>
          </a:p>
          <a:p>
            <a:r>
              <a:rPr lang="it-IT" b="1">
                <a:solidFill>
                  <a:schemeClr val="tx2"/>
                </a:solidFill>
              </a:rPr>
              <a:t>       all’interno del progetto </a:t>
            </a:r>
          </a:p>
          <a:p>
            <a:r>
              <a:rPr lang="it-IT" b="1">
                <a:solidFill>
                  <a:schemeClr val="tx2"/>
                </a:solidFill>
              </a:rPr>
              <a:t>   del sistema degli spazi e dei </a:t>
            </a:r>
          </a:p>
          <a:p>
            <a:r>
              <a:rPr lang="it-IT" b="1">
                <a:solidFill>
                  <a:schemeClr val="tx2"/>
                </a:solidFill>
              </a:rPr>
              <a:t>    servizi comuni alla persona</a:t>
            </a:r>
          </a:p>
          <a:p>
            <a:endParaRPr lang="it-IT" b="1">
              <a:solidFill>
                <a:schemeClr val="tx2"/>
              </a:solidFill>
            </a:endParaRPr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pPr>
              <a:buFontTx/>
              <a:buChar char="•"/>
            </a:pPr>
            <a:endParaRPr lang="it-IT" sz="1400" b="1"/>
          </a:p>
          <a:p>
            <a:pPr>
              <a:buFontTx/>
              <a:buChar char="•"/>
            </a:pPr>
            <a:endParaRPr lang="it-IT" sz="1200"/>
          </a:p>
          <a:p>
            <a:pPr lvl="4">
              <a:buFontTx/>
              <a:buChar char="•"/>
            </a:pPr>
            <a:endParaRPr lang="it-IT" sz="1200"/>
          </a:p>
          <a:p>
            <a:endParaRPr lang="it-IT" sz="1200"/>
          </a:p>
          <a:p>
            <a:endParaRPr lang="it-IT" sz="1200"/>
          </a:p>
        </p:txBody>
      </p:sp>
      <p:sp>
        <p:nvSpPr>
          <p:cNvPr id="30729" name="AutoShape 10"/>
          <p:cNvSpPr>
            <a:spLocks noChangeArrowheads="1"/>
          </p:cNvSpPr>
          <p:nvPr/>
        </p:nvSpPr>
        <p:spPr bwMode="auto">
          <a:xfrm>
            <a:off x="971550" y="3500438"/>
            <a:ext cx="792163" cy="1081087"/>
          </a:xfrm>
          <a:prstGeom prst="curvedRightArrow">
            <a:avLst>
              <a:gd name="adj1" fmla="val 27295"/>
              <a:gd name="adj2" fmla="val 545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500438"/>
            <a:ext cx="29765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Immagine 11" descr="logo_borghi_autentic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6381750"/>
            <a:ext cx="1295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B9899"/>
                </a:solidFill>
                <a:latin typeface="Arial" charset="0"/>
                <a:cs typeface="Arial" charset="0"/>
              </a:rPr>
              <a:t>I temi del progetto: gli spazi ed i servizi comuni </a:t>
            </a:r>
            <a:br>
              <a:rPr lang="it-IT" sz="2800" smtClean="0">
                <a:solidFill>
                  <a:srgbClr val="7B9899"/>
                </a:solidFill>
                <a:latin typeface="Arial" charset="0"/>
                <a:cs typeface="Arial" charset="0"/>
              </a:rPr>
            </a:br>
            <a:endParaRPr lang="it-IT" sz="2800" smtClean="0">
              <a:solidFill>
                <a:srgbClr val="7B9899"/>
              </a:solidFill>
              <a:latin typeface="Arial" charset="0"/>
              <a:cs typeface="Arial" charset="0"/>
            </a:endParaRPr>
          </a:p>
        </p:txBody>
      </p:sp>
      <p:sp>
        <p:nvSpPr>
          <p:cNvPr id="31746" name="Segnaposto contenuto 2"/>
          <p:cNvSpPr>
            <a:spLocks noGrp="1"/>
          </p:cNvSpPr>
          <p:nvPr>
            <p:ph sz="quarter" idx="1"/>
          </p:nvPr>
        </p:nvSpPr>
        <p:spPr>
          <a:xfrm>
            <a:off x="179388" y="1700213"/>
            <a:ext cx="8497887" cy="46815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All’interno del progetto si possono individuare:</a:t>
            </a:r>
          </a:p>
          <a:p>
            <a:pPr eaLnBrk="1" hangingPunct="1">
              <a:buFont typeface="Wingdings 2" pitchFamily="18" charset="2"/>
              <a:buNone/>
            </a:pPr>
            <a:endParaRPr lang="it-IT" sz="1600" b="1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- SERVIZI RICETTIVI - spazi per la formazione e l’aggiornamento professionale dei lavoratori, aule per seminari e riunioni,  uffici di rappresentanza e sedi associative, traduzioni.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- SERVIZI RISTORAZIONE  - servizio di ristorazione tipo: centro cottura con self service, tavola calda, bar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- SERVIZI SOCIALI  -  ambulatori visite, uffici di medicina del lavoro-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- SERVIZI AMMINISTRATIVI  - sportello bancario – consulenze tecniche, fiscali ed amministrative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- SERVIZI COMMERCIALI - servizio di vendite all’ingrosso di prodotti accessori alle aziende, progettazione e controllo qualità, aree per show-rooms e comunicazioni aziendali, aree direzionali ed uffici temporanei.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- SERVIZI di GESTIONE - gestione diretta interna delle fonti energetiche, rifiuti, suolo, fognature, pubblica illuminazione, vigilanza, antincendio, manutenzione del verde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6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- ALTRI EVENTUALI SERVIZI – Kinder-garden</a:t>
            </a:r>
            <a:endParaRPr lang="it-IT" sz="1600" b="1" smtClean="0">
              <a:solidFill>
                <a:srgbClr val="546D7A"/>
              </a:solidFill>
            </a:endParaRPr>
          </a:p>
        </p:txBody>
      </p:sp>
      <p:pic>
        <p:nvPicPr>
          <p:cNvPr id="31747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21388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03213" y="15049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200"/>
          </a:p>
        </p:txBody>
      </p:sp>
      <p:pic>
        <p:nvPicPr>
          <p:cNvPr id="31750" name="Immagine 6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2"/>
          <p:cNvSpPr>
            <a:spLocks noChangeArrowheads="1"/>
          </p:cNvSpPr>
          <p:nvPr/>
        </p:nvSpPr>
        <p:spPr bwMode="auto">
          <a:xfrm>
            <a:off x="5724525" y="4005263"/>
            <a:ext cx="3024188" cy="20875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0" name="Rectangle 11"/>
          <p:cNvSpPr>
            <a:spLocks noChangeArrowheads="1"/>
          </p:cNvSpPr>
          <p:nvPr/>
        </p:nvSpPr>
        <p:spPr bwMode="auto">
          <a:xfrm>
            <a:off x="5364163" y="2492375"/>
            <a:ext cx="3600450" cy="12969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1" name="Rectangle 10"/>
          <p:cNvSpPr>
            <a:spLocks noChangeArrowheads="1"/>
          </p:cNvSpPr>
          <p:nvPr/>
        </p:nvSpPr>
        <p:spPr bwMode="auto">
          <a:xfrm>
            <a:off x="5435600" y="1557338"/>
            <a:ext cx="3529013" cy="7191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5184775" cy="3679825"/>
          </a:xfrm>
        </p:spPr>
      </p:pic>
      <p:sp>
        <p:nvSpPr>
          <p:cNvPr id="32773" name="Titolo 6"/>
          <p:cNvSpPr>
            <a:spLocks noGrp="1"/>
          </p:cNvSpPr>
          <p:nvPr>
            <p:ph type="title"/>
          </p:nvPr>
        </p:nvSpPr>
        <p:spPr>
          <a:xfrm>
            <a:off x="250825" y="368300"/>
            <a:ext cx="8713788" cy="519113"/>
          </a:xfrm>
        </p:spPr>
        <p:txBody>
          <a:bodyPr>
            <a:spAutoFit/>
          </a:bodyPr>
          <a:lstStyle/>
          <a:p>
            <a:pPr eaLnBrk="1" hangingPunct="1"/>
            <a:r>
              <a:rPr lang="it-IT" sz="2800" smtClean="0">
                <a:solidFill>
                  <a:srgbClr val="7B9899"/>
                </a:solidFill>
                <a:latin typeface="Arial" charset="0"/>
                <a:cs typeface="Arial" charset="0"/>
              </a:rPr>
              <a:t>L’organizzazione dei lotti dell’APEA</a:t>
            </a:r>
          </a:p>
        </p:txBody>
      </p:sp>
      <p:pic>
        <p:nvPicPr>
          <p:cNvPr id="32774" name="Immagine 3" descr="logo%20san_valentin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021388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231775" y="17938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200"/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5297488" y="1628775"/>
            <a:ext cx="38465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 TEMA</a:t>
            </a:r>
          </a:p>
          <a:p>
            <a:pPr algn="ctr"/>
            <a:r>
              <a:rPr lang="it-IT" sz="1200"/>
              <a:t> L’ORGANIZZAZIONE DEI LOTTI DELL’APEA</a:t>
            </a:r>
          </a:p>
          <a:p>
            <a:pPr algn="ctr"/>
            <a:endParaRPr lang="it-IT" sz="1200"/>
          </a:p>
          <a:p>
            <a:pPr algn="ctr"/>
            <a:endParaRPr lang="it-IT" sz="1200"/>
          </a:p>
          <a:p>
            <a:pPr algn="ctr"/>
            <a:endParaRPr lang="it-IT" sz="1200"/>
          </a:p>
          <a:p>
            <a:pPr algn="ctr"/>
            <a:r>
              <a:rPr lang="it-IT" sz="1200"/>
              <a:t>OBIETTIVI</a:t>
            </a:r>
          </a:p>
          <a:p>
            <a:pPr algn="ctr"/>
            <a:r>
              <a:rPr lang="it-IT" sz="1200"/>
              <a:t>LIMITARE IL CONSUMO DEL SUOLO E RIDURRE </a:t>
            </a:r>
          </a:p>
          <a:p>
            <a:pPr algn="ctr"/>
            <a:r>
              <a:rPr lang="it-IT" sz="1200"/>
              <a:t>GLI SPAZI DI RISULTA REALIZZANDO UNA </a:t>
            </a:r>
          </a:p>
          <a:p>
            <a:pPr algn="ctr"/>
            <a:r>
              <a:rPr lang="it-IT" sz="1200"/>
              <a:t>CONTINUITA’ SPAZIALE PROPONENDO </a:t>
            </a:r>
          </a:p>
          <a:p>
            <a:pPr algn="ctr"/>
            <a:r>
              <a:rPr lang="it-IT" sz="1200"/>
              <a:t>NUOVE TIPOLOGIE AGGREGATIVE IN </a:t>
            </a:r>
          </a:p>
          <a:p>
            <a:pPr algn="ctr"/>
            <a:r>
              <a:rPr lang="it-IT" sz="1200"/>
              <a:t>CONTINUITA’ CON IL PAESAGGIO</a:t>
            </a:r>
          </a:p>
          <a:p>
            <a:pPr algn="ctr"/>
            <a:endParaRPr lang="it-IT" sz="1200"/>
          </a:p>
          <a:p>
            <a:pPr algn="ctr"/>
            <a:endParaRPr lang="it-IT" sz="1200"/>
          </a:p>
          <a:p>
            <a:pPr algn="ctr"/>
            <a:r>
              <a:rPr lang="it-IT" sz="1200"/>
              <a:t>AZIONI</a:t>
            </a:r>
          </a:p>
          <a:p>
            <a:pPr algn="ctr"/>
            <a:r>
              <a:rPr lang="it-IT" sz="1200"/>
              <a:t>ACCORPAMENTO AREE PRODUTTIVE</a:t>
            </a:r>
          </a:p>
          <a:p>
            <a:pPr algn="ctr"/>
            <a:r>
              <a:rPr lang="it-IT" sz="1200"/>
              <a:t>ACCORPAMENTO DELLE AREE VERDI</a:t>
            </a:r>
          </a:p>
          <a:p>
            <a:pPr algn="ctr"/>
            <a:r>
              <a:rPr lang="it-IT" sz="1200"/>
              <a:t>ELIMINAZIONE DELLE RECINZIONI TRA </a:t>
            </a:r>
          </a:p>
          <a:p>
            <a:pPr algn="ctr"/>
            <a:r>
              <a:rPr lang="it-IT" sz="1200"/>
              <a:t>I SINGOLI LOTTI DELL’APEA  </a:t>
            </a:r>
          </a:p>
          <a:p>
            <a:pPr algn="ctr"/>
            <a:r>
              <a:rPr lang="it-IT" sz="1200"/>
              <a:t>CENTRALITA’ DEL SISTEMA DEI </a:t>
            </a:r>
          </a:p>
          <a:p>
            <a:pPr algn="ctr"/>
            <a:r>
              <a:rPr lang="it-IT" sz="1200"/>
              <a:t>SERVIZI ALLA PERSONA</a:t>
            </a:r>
          </a:p>
          <a:p>
            <a:pPr algn="ctr"/>
            <a:r>
              <a:rPr lang="it-IT" sz="1200"/>
              <a:t>SVILUPPO VERTICALE DEGLI SPAZI</a:t>
            </a:r>
          </a:p>
          <a:p>
            <a:pPr algn="ctr"/>
            <a:r>
              <a:rPr lang="it-IT" sz="1200"/>
              <a:t>AMMINISTRATIVI E COMMERCIALI</a:t>
            </a:r>
          </a:p>
          <a:p>
            <a:pPr algn="ctr"/>
            <a:r>
              <a:rPr lang="it-IT" sz="1200"/>
              <a:t>OTTIMIZZAZIONE DELLE SUPERFICI PRODUTTIVE</a:t>
            </a:r>
          </a:p>
          <a:p>
            <a:pPr algn="ctr"/>
            <a:endParaRPr lang="it-IT" sz="1200"/>
          </a:p>
          <a:p>
            <a:pPr algn="ctr"/>
            <a:endParaRPr lang="it-IT" sz="1200"/>
          </a:p>
        </p:txBody>
      </p:sp>
      <p:pic>
        <p:nvPicPr>
          <p:cNvPr id="3277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157788"/>
            <a:ext cx="547211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Immagine 11" descr="logo_borghi_autentic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L’organizzazione degli spazi esterni  </a:t>
            </a:r>
            <a:br>
              <a:rPr lang="it-IT" sz="2800" smtClean="0">
                <a:latin typeface="Arial" charset="0"/>
                <a:cs typeface="Arial" charset="0"/>
              </a:rPr>
            </a:br>
            <a:endParaRPr lang="it-IT" sz="2800" smtClean="0">
              <a:latin typeface="Arial" charset="0"/>
              <a:cs typeface="Arial" charset="0"/>
            </a:endParaRPr>
          </a:p>
        </p:txBody>
      </p:sp>
      <p:pic>
        <p:nvPicPr>
          <p:cNvPr id="33794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magine 7" descr="Immagine prog.JP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lum bright="12000"/>
          </a:blip>
          <a:srcRect/>
          <a:stretch>
            <a:fillRect/>
          </a:stretch>
        </p:blipFill>
        <p:spPr>
          <a:xfrm>
            <a:off x="250825" y="1628775"/>
            <a:ext cx="4546600" cy="3057525"/>
          </a:xfrm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4787900" y="1844675"/>
            <a:ext cx="4537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/>
              <a:t>   </a:t>
            </a:r>
            <a:r>
              <a:rPr lang="it-IT" sz="1200" b="1">
                <a:solidFill>
                  <a:schemeClr val="tx2"/>
                </a:solidFill>
              </a:rPr>
              <a:t>ARREDO URBANO</a:t>
            </a:r>
          </a:p>
          <a:p>
            <a:r>
              <a:rPr lang="it-IT" sz="1200">
                <a:solidFill>
                  <a:schemeClr val="tx2"/>
                </a:solidFill>
              </a:rPr>
              <a:t>OBIETTIVI: - migliorare accessibilità complessiva dell’area</a:t>
            </a:r>
          </a:p>
          <a:p>
            <a:r>
              <a:rPr lang="it-IT" sz="1200">
                <a:solidFill>
                  <a:schemeClr val="tx2"/>
                </a:solidFill>
              </a:rPr>
              <a:t>              - connotare l’insieme con design di qualità unitario</a:t>
            </a:r>
          </a:p>
          <a:p>
            <a:r>
              <a:rPr lang="it-IT" sz="1200">
                <a:solidFill>
                  <a:schemeClr val="tx2"/>
                </a:solidFill>
              </a:rPr>
              <a:t>AZIONI: - utilizzo di schermature ed eliminazione recinzioni</a:t>
            </a:r>
          </a:p>
          <a:p>
            <a:r>
              <a:rPr lang="it-IT" sz="1200">
                <a:solidFill>
                  <a:schemeClr val="tx2"/>
                </a:solidFill>
              </a:rPr>
              <a:t>              - creazione di un concept comunicativo di qualità </a:t>
            </a:r>
          </a:p>
          <a:p>
            <a:r>
              <a:rPr lang="it-IT" sz="1200">
                <a:solidFill>
                  <a:schemeClr val="tx2"/>
                </a:solidFill>
              </a:rPr>
              <a:t>              - segnaletica e cartellonistica uniforme e coordinata</a:t>
            </a:r>
          </a:p>
          <a:p>
            <a:endParaRPr lang="it-IT" sz="1200">
              <a:solidFill>
                <a:schemeClr val="tx2"/>
              </a:solidFill>
            </a:endParaRPr>
          </a:p>
          <a:p>
            <a:r>
              <a:rPr lang="it-IT" sz="1200" b="1">
                <a:solidFill>
                  <a:schemeClr val="tx2"/>
                </a:solidFill>
              </a:rPr>
              <a:t>    PAVIMENTAZIONI</a:t>
            </a:r>
          </a:p>
          <a:p>
            <a:r>
              <a:rPr lang="it-IT" sz="1200">
                <a:solidFill>
                  <a:schemeClr val="tx2"/>
                </a:solidFill>
              </a:rPr>
              <a:t>OBIETTIVI: - riduzione inquinamento e rumori</a:t>
            </a:r>
          </a:p>
          <a:p>
            <a:r>
              <a:rPr lang="it-IT" sz="1200">
                <a:solidFill>
                  <a:schemeClr val="tx2"/>
                </a:solidFill>
              </a:rPr>
              <a:t>                   - riduzione isole di calore</a:t>
            </a:r>
          </a:p>
          <a:p>
            <a:r>
              <a:rPr lang="it-IT" sz="1200">
                <a:solidFill>
                  <a:schemeClr val="tx2"/>
                </a:solidFill>
              </a:rPr>
              <a:t>AZIONI: - riduzioni superfici impermeabili  </a:t>
            </a:r>
          </a:p>
          <a:p>
            <a:r>
              <a:rPr lang="it-IT" sz="1200">
                <a:solidFill>
                  <a:schemeClr val="tx2"/>
                </a:solidFill>
              </a:rPr>
              <a:t>              - uso pavimentazioni ecologiche</a:t>
            </a:r>
          </a:p>
          <a:p>
            <a:r>
              <a:rPr lang="it-IT" sz="1200">
                <a:solidFill>
                  <a:schemeClr val="tx2"/>
                </a:solidFill>
              </a:rPr>
              <a:t>              - uso di asfalti ecologici e fonoassorbenti</a:t>
            </a:r>
          </a:p>
          <a:p>
            <a:endParaRPr lang="it-IT" sz="1200">
              <a:solidFill>
                <a:schemeClr val="tx2"/>
              </a:solidFill>
            </a:endParaRPr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713288"/>
            <a:ext cx="23050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727575"/>
            <a:ext cx="25209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4689475"/>
            <a:ext cx="201612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Immagine 9" descr="logo_borghi_autentici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6381750"/>
            <a:ext cx="1295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L’organizzazione degli spazi esterni  </a:t>
            </a:r>
            <a:br>
              <a:rPr lang="it-IT" sz="2800" smtClean="0">
                <a:latin typeface="Arial" charset="0"/>
                <a:cs typeface="Arial" charset="0"/>
              </a:rPr>
            </a:br>
            <a:endParaRPr lang="it-IT" sz="2800" smtClean="0">
              <a:latin typeface="Arial" charset="0"/>
              <a:cs typeface="Arial" charset="0"/>
            </a:endParaRPr>
          </a:p>
        </p:txBody>
      </p:sp>
      <p:pic>
        <p:nvPicPr>
          <p:cNvPr id="34818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Immagine 7" descr="Immagine prog.JP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lum bright="12000"/>
          </a:blip>
          <a:srcRect/>
          <a:stretch>
            <a:fillRect/>
          </a:stretch>
        </p:blipFill>
        <p:spPr>
          <a:xfrm>
            <a:off x="250825" y="1628775"/>
            <a:ext cx="4546600" cy="3057525"/>
          </a:xfrm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4787900" y="1844675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/>
              <a:t>   </a:t>
            </a:r>
            <a:endParaRPr lang="it-IT" sz="1200">
              <a:solidFill>
                <a:schemeClr val="tx2"/>
              </a:solidFill>
            </a:endParaRPr>
          </a:p>
          <a:p>
            <a:endParaRPr lang="it-IT" sz="1200">
              <a:solidFill>
                <a:schemeClr val="tx2"/>
              </a:solidFill>
            </a:endParaRP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4932363" y="1628775"/>
            <a:ext cx="87137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solidFill>
                  <a:schemeClr val="tx2"/>
                </a:solidFill>
              </a:rPr>
              <a:t>SISTEMA DELLA MOBILITA’ E DEI PARCHEGGI</a:t>
            </a:r>
          </a:p>
          <a:p>
            <a:r>
              <a:rPr lang="it-IT" sz="1200">
                <a:solidFill>
                  <a:schemeClr val="tx2"/>
                </a:solidFill>
              </a:rPr>
              <a:t>OBIETTIVI: </a:t>
            </a:r>
          </a:p>
          <a:p>
            <a:r>
              <a:rPr lang="it-IT" sz="1200">
                <a:solidFill>
                  <a:schemeClr val="tx2"/>
                </a:solidFill>
              </a:rPr>
              <a:t>   - ridurre inquinamento ed impatto ambientale </a:t>
            </a:r>
          </a:p>
          <a:p>
            <a:r>
              <a:rPr lang="it-IT" sz="1200">
                <a:solidFill>
                  <a:schemeClr val="tx2"/>
                </a:solidFill>
              </a:rPr>
              <a:t>     favorendo la mobilità sostenibile</a:t>
            </a:r>
          </a:p>
          <a:p>
            <a:r>
              <a:rPr lang="it-IT" sz="1200">
                <a:solidFill>
                  <a:schemeClr val="tx2"/>
                </a:solidFill>
              </a:rPr>
              <a:t>   - eliminare le interferenze tra i mezzi di </a:t>
            </a:r>
          </a:p>
          <a:p>
            <a:r>
              <a:rPr lang="it-IT" sz="1200">
                <a:solidFill>
                  <a:schemeClr val="tx2"/>
                </a:solidFill>
              </a:rPr>
              <a:t>      natura e dimensioni diverse</a:t>
            </a:r>
          </a:p>
          <a:p>
            <a:endParaRPr lang="it-IT" sz="1200">
              <a:solidFill>
                <a:schemeClr val="tx2"/>
              </a:solidFill>
            </a:endParaRPr>
          </a:p>
          <a:p>
            <a:r>
              <a:rPr lang="it-IT" sz="1200">
                <a:solidFill>
                  <a:schemeClr val="tx2"/>
                </a:solidFill>
              </a:rPr>
              <a:t>AZIONI: </a:t>
            </a:r>
          </a:p>
          <a:p>
            <a:r>
              <a:rPr lang="it-IT" sz="1200">
                <a:solidFill>
                  <a:schemeClr val="tx2"/>
                </a:solidFill>
              </a:rPr>
              <a:t>   - realizzazione di parcheggi auto accorpati                </a:t>
            </a:r>
          </a:p>
          <a:p>
            <a:r>
              <a:rPr lang="it-IT" sz="1200">
                <a:solidFill>
                  <a:schemeClr val="tx2"/>
                </a:solidFill>
              </a:rPr>
              <a:t>   - creazione di ingressi controllati</a:t>
            </a:r>
          </a:p>
          <a:p>
            <a:r>
              <a:rPr lang="it-IT" sz="1200">
                <a:solidFill>
                  <a:schemeClr val="tx2"/>
                </a:solidFill>
              </a:rPr>
              <a:t>   - formazione parcheggi mezzi pesanti con servizi          </a:t>
            </a:r>
          </a:p>
          <a:p>
            <a:r>
              <a:rPr lang="it-IT" sz="1200">
                <a:solidFill>
                  <a:schemeClr val="tx2"/>
                </a:solidFill>
              </a:rPr>
              <a:t>   - percorsi separati per trasporto merci, auto, viabilità</a:t>
            </a:r>
          </a:p>
          <a:p>
            <a:r>
              <a:rPr lang="it-IT" sz="1200">
                <a:solidFill>
                  <a:schemeClr val="tx2"/>
                </a:solidFill>
              </a:rPr>
              <a:t>     ciclopedonale mediante cordolature verdi</a:t>
            </a:r>
          </a:p>
          <a:p>
            <a:r>
              <a:rPr lang="it-IT" sz="1200">
                <a:solidFill>
                  <a:schemeClr val="tx2"/>
                </a:solidFill>
              </a:rPr>
              <a:t>   - superfici inerbite e drenanti</a:t>
            </a:r>
          </a:p>
          <a:p>
            <a:r>
              <a:rPr lang="it-IT" sz="1200">
                <a:solidFill>
                  <a:schemeClr val="tx2"/>
                </a:solidFill>
              </a:rPr>
              <a:t>   - ricoveri per bici e moto coperti in prossimità edifici</a:t>
            </a:r>
          </a:p>
          <a:p>
            <a:r>
              <a:rPr lang="it-IT" sz="1200">
                <a:solidFill>
                  <a:schemeClr val="tx2"/>
                </a:solidFill>
              </a:rPr>
              <a:t>   - fermate del trasporto pubblico e integrazioni P+R</a:t>
            </a:r>
          </a:p>
          <a:p>
            <a:endParaRPr lang="it-IT" sz="1200" b="1">
              <a:solidFill>
                <a:schemeClr val="tx2"/>
              </a:solidFill>
            </a:endParaRP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803775"/>
            <a:ext cx="23764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797425"/>
            <a:ext cx="3619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4797425"/>
            <a:ext cx="2371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Immagine 10" descr="logo_borghi_autentici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6381750"/>
            <a:ext cx="1295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La sostenibilità energetica </a:t>
            </a:r>
            <a:br>
              <a:rPr lang="it-IT" sz="2800" smtClean="0">
                <a:latin typeface="Arial" charset="0"/>
                <a:cs typeface="Arial" charset="0"/>
              </a:rPr>
            </a:br>
            <a:endParaRPr lang="it-IT" sz="2800" smtClean="0">
              <a:latin typeface="Arial" charset="0"/>
              <a:cs typeface="Arial" charset="0"/>
            </a:endParaRPr>
          </a:p>
        </p:txBody>
      </p:sp>
      <p:pic>
        <p:nvPicPr>
          <p:cNvPr id="35842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95288" y="1557338"/>
            <a:ext cx="829945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chemeClr val="tx2"/>
                </a:solidFill>
              </a:rPr>
              <a:t>Utilizzo di energie rinnovabili più compatibili con il sistema produttivo come: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Solare termico e parco fotovoltaico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Geotermia e Coogenerazione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Eolico</a:t>
            </a:r>
          </a:p>
          <a:p>
            <a:endParaRPr lang="it-IT" sz="1600" b="1">
              <a:solidFill>
                <a:schemeClr val="tx2"/>
              </a:solidFill>
            </a:endParaRPr>
          </a:p>
          <a:p>
            <a:r>
              <a:rPr lang="it-IT" sz="1600" b="1">
                <a:solidFill>
                  <a:schemeClr val="tx2"/>
                </a:solidFill>
              </a:rPr>
              <a:t>Utilizzo di nuove tecnologie come accumuli crioscopici per climatizzazione</a:t>
            </a:r>
          </a:p>
          <a:p>
            <a:r>
              <a:rPr lang="it-IT" sz="1600" b="1">
                <a:solidFill>
                  <a:schemeClr val="tx2"/>
                </a:solidFill>
              </a:rPr>
              <a:t>Utilizzo di sistemi di schermatura solare </a:t>
            </a:r>
          </a:p>
          <a:p>
            <a:r>
              <a:rPr lang="it-IT" sz="1600" b="1">
                <a:solidFill>
                  <a:schemeClr val="tx2"/>
                </a:solidFill>
              </a:rPr>
              <a:t>Utilizzo di sistemi di illuminazione a led</a:t>
            </a:r>
          </a:p>
          <a:p>
            <a:r>
              <a:rPr lang="it-IT" sz="1600" b="1">
                <a:solidFill>
                  <a:schemeClr val="tx2"/>
                </a:solidFill>
              </a:rPr>
              <a:t>Utilizzo di dispositivi per il controllo dei consumi</a:t>
            </a:r>
          </a:p>
          <a:p>
            <a:endParaRPr lang="it-IT" sz="1600" b="1">
              <a:solidFill>
                <a:schemeClr val="tx2"/>
              </a:solidFill>
            </a:endParaRPr>
          </a:p>
          <a:p>
            <a:r>
              <a:rPr lang="it-IT" sz="1600" b="1">
                <a:solidFill>
                  <a:schemeClr val="tx2"/>
                </a:solidFill>
              </a:rPr>
              <a:t>Involucri e strutture edilizie ad impatto zero mediante utilizzo di sistemi costruttivi che mirano ai seguenti obiettivi:</a:t>
            </a:r>
          </a:p>
          <a:p>
            <a:endParaRPr lang="it-IT" sz="1600" b="1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Controllo e gestione delle dispersioni termiche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Utilizzo di materiali eco-sostenibili e provenienti da fonti di riciclo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Gestione intelligente delle reti tecnologiche ispezionabili e comuni all’area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Razionalizzazione e gestione integrata delle risorse acqua, aria, controllo delle emissioni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tx2"/>
                </a:solidFill>
              </a:rPr>
              <a:t>Redazione di un piano per la gestione in sicurezza del ciclo rifiuti</a:t>
            </a:r>
          </a:p>
          <a:p>
            <a:pPr>
              <a:buFontTx/>
              <a:buChar char="•"/>
            </a:pPr>
            <a:endParaRPr lang="it-IT" sz="1600" b="1">
              <a:solidFill>
                <a:schemeClr val="tx2"/>
              </a:solidFill>
            </a:endParaRPr>
          </a:p>
          <a:p>
            <a:endParaRPr lang="it-IT" sz="1400" b="1"/>
          </a:p>
          <a:p>
            <a:endParaRPr lang="it-IT" sz="1400"/>
          </a:p>
        </p:txBody>
      </p:sp>
      <p:pic>
        <p:nvPicPr>
          <p:cNvPr id="35845" name="Immagine 5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381750"/>
            <a:ext cx="1295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6237288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ttangolo 4"/>
          <p:cNvSpPr>
            <a:spLocks noChangeArrowheads="1"/>
          </p:cNvSpPr>
          <p:nvPr/>
        </p:nvSpPr>
        <p:spPr bwMode="auto">
          <a:xfrm>
            <a:off x="179388" y="1412875"/>
            <a:ext cx="76327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>
                <a:solidFill>
                  <a:srgbClr val="546D7A"/>
                </a:solidFill>
              </a:rPr>
              <a:t>APEA (o AEA) : Area Produttiva Ecologicamente Attrezzata è una area destinata all’insediamento di attività economico-produttive (industriali, artigiane, di servizi, commerciali) caratterizzate dalla presenza di servizi e infrastrutture comuni gestite unitariamente e finalizzate a :</a:t>
            </a:r>
          </a:p>
          <a:p>
            <a:pPr algn="just"/>
            <a:endParaRPr lang="it-IT" sz="2000">
              <a:solidFill>
                <a:srgbClr val="546D7A"/>
              </a:solidFill>
            </a:endParaRPr>
          </a:p>
          <a:p>
            <a:pPr algn="just">
              <a:buFontTx/>
              <a:buChar char="-"/>
            </a:pPr>
            <a:r>
              <a:rPr lang="it-IT" sz="2000">
                <a:solidFill>
                  <a:srgbClr val="546D7A"/>
                </a:solidFill>
              </a:rPr>
              <a:t> l’ottimizzazione dell’utilizzo delle risorse e del suolo </a:t>
            </a:r>
          </a:p>
          <a:p>
            <a:pPr algn="just">
              <a:buFontTx/>
              <a:buChar char="-"/>
            </a:pPr>
            <a:endParaRPr lang="it-IT" sz="2000">
              <a:solidFill>
                <a:srgbClr val="546D7A"/>
              </a:solidFill>
            </a:endParaRPr>
          </a:p>
          <a:p>
            <a:pPr algn="just">
              <a:buFontTx/>
              <a:buChar char="-"/>
            </a:pPr>
            <a:r>
              <a:rPr lang="it-IT" sz="2000">
                <a:solidFill>
                  <a:srgbClr val="546D7A"/>
                </a:solidFill>
              </a:rPr>
              <a:t> prevenzione e/o riduzione  delle emissioni inquinanti;</a:t>
            </a:r>
          </a:p>
          <a:p>
            <a:pPr algn="just">
              <a:buFontTx/>
              <a:buChar char="-"/>
            </a:pPr>
            <a:endParaRPr lang="it-IT" sz="2000">
              <a:solidFill>
                <a:srgbClr val="546D7A"/>
              </a:solidFill>
            </a:endParaRPr>
          </a:p>
          <a:p>
            <a:pPr algn="just">
              <a:buFontTx/>
              <a:buChar char="-"/>
            </a:pPr>
            <a:r>
              <a:rPr lang="it-IT" sz="2000">
                <a:solidFill>
                  <a:srgbClr val="546D7A"/>
                </a:solidFill>
              </a:rPr>
              <a:t> razionalizzazione dei trasporti, collegamenti e servizi generali   specifici per l’area nel suo complesso e per le aziende presenti</a:t>
            </a:r>
          </a:p>
          <a:p>
            <a:pPr algn="just"/>
            <a:endParaRPr lang="it-IT" sz="2000">
              <a:solidFill>
                <a:srgbClr val="546D7A"/>
              </a:solidFill>
            </a:endParaRPr>
          </a:p>
          <a:p>
            <a:pPr algn="just">
              <a:buFontTx/>
              <a:buChar char="-"/>
            </a:pPr>
            <a:r>
              <a:rPr lang="it-IT" sz="2000">
                <a:solidFill>
                  <a:srgbClr val="546D7A"/>
                </a:solidFill>
              </a:rPr>
              <a:t> gestione efficace nella prevenzione dei rischi e delle emergenze </a:t>
            </a:r>
          </a:p>
          <a:p>
            <a:pPr algn="just"/>
            <a:endParaRPr lang="it-IT" sz="2000" b="1" i="1">
              <a:solidFill>
                <a:srgbClr val="546D7A"/>
              </a:solidFill>
            </a:endParaRPr>
          </a:p>
          <a:p>
            <a:pPr algn="just"/>
            <a:endParaRPr lang="it-IT" sz="2000" b="1" i="1">
              <a:solidFill>
                <a:srgbClr val="546D7A"/>
              </a:solidFill>
            </a:endParaRPr>
          </a:p>
        </p:txBody>
      </p:sp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268538" y="404813"/>
            <a:ext cx="4608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7B9899"/>
                </a:solidFill>
                <a:cs typeface="Arial" charset="0"/>
              </a:rPr>
              <a:t>DEFINIZIONE di A.P.E.A.</a:t>
            </a:r>
            <a:r>
              <a:rPr lang="it-IT" sz="3000">
                <a:solidFill>
                  <a:srgbClr val="7B9899"/>
                </a:solidFill>
                <a:cs typeface="Arial" charset="0"/>
              </a:rPr>
              <a:t> </a:t>
            </a:r>
          </a:p>
        </p:txBody>
      </p:sp>
      <p:pic>
        <p:nvPicPr>
          <p:cNvPr id="16388" name="Immagine 5" descr="logo%20san_valentin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magine 5" descr="logo_borghi_autenti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6381750"/>
            <a:ext cx="12969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9"/>
          <p:cNvSpPr>
            <a:spLocks noChangeArrowheads="1"/>
          </p:cNvSpPr>
          <p:nvPr/>
        </p:nvSpPr>
        <p:spPr bwMode="auto">
          <a:xfrm>
            <a:off x="179388" y="188913"/>
            <a:ext cx="1871662" cy="26638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6866" name="Immagine 7" descr="Immagine prog.JPG"/>
          <p:cNvPicPr>
            <a:picLocks noChangeAspect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79388" y="188913"/>
            <a:ext cx="8785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Immagine 3" descr="logo%20san_valentin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908050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404813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179388" y="188913"/>
            <a:ext cx="3241675" cy="6477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La proposta d’intervento</a:t>
            </a:r>
          </a:p>
        </p:txBody>
      </p:sp>
      <p:pic>
        <p:nvPicPr>
          <p:cNvPr id="36870" name="Immagine 6" descr="logo_borghi_autenti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1628775"/>
            <a:ext cx="86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Vantaggi economici dell’investimento </a:t>
            </a:r>
            <a:br>
              <a:rPr lang="it-IT" sz="2800" smtClean="0">
                <a:latin typeface="Arial" charset="0"/>
                <a:cs typeface="Arial" charset="0"/>
              </a:rPr>
            </a:br>
            <a:endParaRPr lang="it-IT" sz="2800" smtClean="0">
              <a:latin typeface="Arial" charset="0"/>
              <a:cs typeface="Arial" charset="0"/>
            </a:endParaRPr>
          </a:p>
        </p:txBody>
      </p:sp>
      <p:pic>
        <p:nvPicPr>
          <p:cNvPr id="37890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68313" y="5445125"/>
            <a:ext cx="8299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it-IT" sz="1400" b="1"/>
          </a:p>
          <a:p>
            <a:endParaRPr lang="it-IT" sz="1400" b="1"/>
          </a:p>
          <a:p>
            <a:endParaRPr lang="it-IT" sz="1400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68313" y="1809750"/>
            <a:ext cx="82804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it-IT">
                <a:solidFill>
                  <a:schemeClr val="tx2"/>
                </a:solidFill>
              </a:rPr>
              <a:t> Possibili aiuti ai sensi della decisione C (2010) n. 4497 del 6 luglio 2010,  </a:t>
            </a:r>
          </a:p>
          <a:p>
            <a:r>
              <a:rPr lang="it-IT">
                <a:solidFill>
                  <a:schemeClr val="tx2"/>
                </a:solidFill>
              </a:rPr>
              <a:t>  pubblicata sulla Gazzetta Ufficiale dell’Unione Europea C 215 del 10 agosto</a:t>
            </a:r>
          </a:p>
          <a:p>
            <a:r>
              <a:rPr lang="it-IT">
                <a:solidFill>
                  <a:schemeClr val="tx2"/>
                </a:solidFill>
              </a:rPr>
              <a:t>  2010, gli aiuti di stato sono stati prorogati fino al 31/12/2013. </a:t>
            </a:r>
            <a:br>
              <a:rPr lang="it-IT">
                <a:solidFill>
                  <a:schemeClr val="tx2"/>
                </a:solidFill>
              </a:rPr>
            </a:br>
            <a:endParaRPr lang="it-IT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it-IT">
                <a:solidFill>
                  <a:schemeClr val="tx2"/>
                </a:solidFill>
              </a:rPr>
              <a:t> Gli aiuti di stato sono quelli previsti dall’art. 87.3.C </a:t>
            </a:r>
          </a:p>
          <a:p>
            <a:r>
              <a:rPr lang="it-IT">
                <a:solidFill>
                  <a:schemeClr val="tx2"/>
                </a:solidFill>
              </a:rPr>
              <a:t/>
            </a:r>
            <a:br>
              <a:rPr lang="it-IT">
                <a:solidFill>
                  <a:schemeClr val="tx2"/>
                </a:solidFill>
              </a:rPr>
            </a:br>
            <a:r>
              <a:rPr lang="it-IT">
                <a:solidFill>
                  <a:schemeClr val="tx2"/>
                </a:solidFill>
              </a:rPr>
              <a:t>- Il progetto è stato presentato a valere sull’avviso Fabbrica Abruzzo </a:t>
            </a:r>
            <a:br>
              <a:rPr lang="it-IT">
                <a:solidFill>
                  <a:schemeClr val="tx2"/>
                </a:solidFill>
              </a:rPr>
            </a:br>
            <a:r>
              <a:rPr lang="it-IT">
                <a:solidFill>
                  <a:schemeClr val="tx2"/>
                </a:solidFill>
              </a:rPr>
              <a:t/>
            </a:r>
            <a:br>
              <a:rPr lang="it-IT">
                <a:solidFill>
                  <a:schemeClr val="tx2"/>
                </a:solidFill>
              </a:rPr>
            </a:br>
            <a:r>
              <a:rPr lang="it-IT">
                <a:solidFill>
                  <a:schemeClr val="tx2"/>
                </a:solidFill>
              </a:rPr>
              <a:t>- Non pagamento degli oneri di urbanizzazione </a:t>
            </a:r>
          </a:p>
          <a:p>
            <a:r>
              <a:rPr lang="it-IT">
                <a:solidFill>
                  <a:schemeClr val="tx2"/>
                </a:solidFill>
              </a:rPr>
              <a:t>  (da concordare con l’Amministrazione Comunale)</a:t>
            </a:r>
          </a:p>
          <a:p>
            <a:endParaRPr lang="it-IT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it-IT">
                <a:solidFill>
                  <a:schemeClr val="tx2"/>
                </a:solidFill>
              </a:rPr>
              <a:t> Costo dell'area urbanizzata 20 €/mq </a:t>
            </a:r>
          </a:p>
          <a:p>
            <a:pPr>
              <a:buFontTx/>
              <a:buChar char="-"/>
            </a:pPr>
            <a:endParaRPr lang="it-IT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it-IT">
                <a:solidFill>
                  <a:schemeClr val="tx2"/>
                </a:solidFill>
              </a:rPr>
              <a:t> Coerenza la programmazione regionale</a:t>
            </a:r>
          </a:p>
        </p:txBody>
      </p:sp>
      <p:pic>
        <p:nvPicPr>
          <p:cNvPr id="37894" name="Immagine 6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381750"/>
            <a:ext cx="1295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6"/>
          <p:cNvSpPr>
            <a:spLocks noChangeArrowheads="1"/>
          </p:cNvSpPr>
          <p:nvPr/>
        </p:nvSpPr>
        <p:spPr bwMode="auto">
          <a:xfrm>
            <a:off x="5940425" y="1700213"/>
            <a:ext cx="2879725" cy="41767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4" name="Titolo 6"/>
          <p:cNvSpPr>
            <a:spLocks noGrp="1"/>
          </p:cNvSpPr>
          <p:nvPr>
            <p:ph type="title" idx="4294967295"/>
          </p:nvPr>
        </p:nvSpPr>
        <p:spPr>
          <a:xfrm>
            <a:off x="2124075" y="333375"/>
            <a:ext cx="5543550" cy="554038"/>
          </a:xfrm>
        </p:spPr>
        <p:txBody>
          <a:bodyPr>
            <a:spAutoFit/>
          </a:bodyPr>
          <a:lstStyle/>
          <a:p>
            <a:pPr eaLnBrk="1" hangingPunct="1"/>
            <a:r>
              <a:rPr lang="it-IT" sz="3000" smtClean="0">
                <a:latin typeface="Arial" charset="0"/>
                <a:cs typeface="Arial" charset="0"/>
              </a:rPr>
              <a:t>I LOTTI  A PROGETTO APEA</a:t>
            </a:r>
          </a:p>
        </p:txBody>
      </p:sp>
      <p:pic>
        <p:nvPicPr>
          <p:cNvPr id="38915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21388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00213"/>
            <a:ext cx="518477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5940425" y="1700213"/>
            <a:ext cx="2901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chemeClr val="tx2"/>
                </a:solidFill>
              </a:rPr>
              <a:t>Superfici coperte dei singoli lotti in progetto</a:t>
            </a:r>
          </a:p>
          <a:p>
            <a:pPr algn="ctr"/>
            <a:endParaRPr lang="it-IT">
              <a:solidFill>
                <a:schemeClr val="tx2"/>
              </a:solidFill>
            </a:endParaRPr>
          </a:p>
          <a:p>
            <a:pPr algn="ctr"/>
            <a:r>
              <a:rPr lang="it-IT">
                <a:solidFill>
                  <a:schemeClr val="tx2"/>
                </a:solidFill>
              </a:rPr>
              <a:t>Lotti da L1 a L6     mq. 600</a:t>
            </a:r>
          </a:p>
          <a:p>
            <a:r>
              <a:rPr lang="it-IT">
                <a:solidFill>
                  <a:schemeClr val="tx2"/>
                </a:solidFill>
              </a:rPr>
              <a:t>Lotti      L7             mq. 525</a:t>
            </a:r>
          </a:p>
          <a:p>
            <a:r>
              <a:rPr lang="it-IT">
                <a:solidFill>
                  <a:schemeClr val="tx2"/>
                </a:solidFill>
              </a:rPr>
              <a:t>Lotti      L8             mq. 675</a:t>
            </a:r>
          </a:p>
          <a:p>
            <a:endParaRPr lang="it-IT">
              <a:solidFill>
                <a:schemeClr val="tx2"/>
              </a:solidFill>
            </a:endParaRPr>
          </a:p>
          <a:p>
            <a:r>
              <a:rPr lang="it-IT">
                <a:solidFill>
                  <a:schemeClr val="tx2"/>
                </a:solidFill>
              </a:rPr>
              <a:t>Lotti da L9 a L12   mq. 600</a:t>
            </a:r>
          </a:p>
          <a:p>
            <a:r>
              <a:rPr lang="it-IT">
                <a:solidFill>
                  <a:schemeClr val="tx2"/>
                </a:solidFill>
              </a:rPr>
              <a:t>Lotti L13 e L14      mq. 600</a:t>
            </a:r>
          </a:p>
          <a:p>
            <a:r>
              <a:rPr lang="it-IT">
                <a:solidFill>
                  <a:schemeClr val="tx2"/>
                </a:solidFill>
              </a:rPr>
              <a:t>Lotti L15 e L16      mq. 800</a:t>
            </a:r>
          </a:p>
          <a:p>
            <a:endParaRPr lang="it-IT">
              <a:solidFill>
                <a:schemeClr val="tx2"/>
              </a:solidFill>
            </a:endParaRPr>
          </a:p>
          <a:p>
            <a:r>
              <a:rPr lang="it-IT">
                <a:solidFill>
                  <a:schemeClr val="tx2"/>
                </a:solidFill>
              </a:rPr>
              <a:t>Lotti da L17 a L21 mq. 800</a:t>
            </a:r>
          </a:p>
          <a:p>
            <a:r>
              <a:rPr lang="it-IT">
                <a:solidFill>
                  <a:schemeClr val="tx2"/>
                </a:solidFill>
              </a:rPr>
              <a:t>Lotti L22 e L23      mq. 350</a:t>
            </a:r>
          </a:p>
          <a:p>
            <a:endParaRPr lang="it-IT">
              <a:solidFill>
                <a:schemeClr val="tx2"/>
              </a:solidFill>
            </a:endParaRPr>
          </a:p>
          <a:p>
            <a:r>
              <a:rPr lang="it-IT">
                <a:solidFill>
                  <a:schemeClr val="tx2"/>
                </a:solidFill>
              </a:rPr>
              <a:t>Aree all’ingresso   mq. 392</a:t>
            </a:r>
          </a:p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1258888" y="3213100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L1     L2     L3</a:t>
            </a:r>
          </a:p>
          <a:p>
            <a:r>
              <a:rPr lang="it-IT">
                <a:solidFill>
                  <a:schemeClr val="tx2"/>
                </a:solidFill>
              </a:rPr>
              <a:t>L4     L5     L6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250825" y="5516563"/>
            <a:ext cx="5905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Superficie totale dell’area d’intervento       mq. 64.112</a:t>
            </a:r>
          </a:p>
          <a:p>
            <a:r>
              <a:rPr lang="it-IT">
                <a:solidFill>
                  <a:schemeClr val="tx2"/>
                </a:solidFill>
              </a:rPr>
              <a:t>Totale della superficie coperta in progetto mq. 15.372</a:t>
            </a:r>
          </a:p>
          <a:p>
            <a:r>
              <a:rPr lang="it-IT">
                <a:solidFill>
                  <a:schemeClr val="tx2"/>
                </a:solidFill>
              </a:rPr>
              <a:t>Superficie parco fotovoltaico                      mq.   6.160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779838" y="32131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L7</a:t>
            </a:r>
          </a:p>
          <a:p>
            <a:r>
              <a:rPr lang="it-IT">
                <a:solidFill>
                  <a:schemeClr val="tx2"/>
                </a:solidFill>
              </a:rPr>
              <a:t>L8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4067175" y="450850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L10     L9</a:t>
            </a:r>
          </a:p>
          <a:p>
            <a:r>
              <a:rPr lang="it-IT">
                <a:solidFill>
                  <a:schemeClr val="tx2"/>
                </a:solidFill>
              </a:rPr>
              <a:t>L11     L12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2771775" y="45085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L14</a:t>
            </a:r>
          </a:p>
          <a:p>
            <a:r>
              <a:rPr lang="it-IT">
                <a:solidFill>
                  <a:schemeClr val="tx2"/>
                </a:solidFill>
              </a:rPr>
              <a:t>L13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1619250" y="44370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L15</a:t>
            </a:r>
          </a:p>
          <a:p>
            <a:r>
              <a:rPr lang="it-IT">
                <a:solidFill>
                  <a:schemeClr val="tx2"/>
                </a:solidFill>
              </a:rPr>
              <a:t>L16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2411413" y="1916113"/>
            <a:ext cx="2533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L17    L18 L19 L20 L21</a:t>
            </a:r>
          </a:p>
          <a:p>
            <a:endParaRPr lang="it-IT">
              <a:solidFill>
                <a:schemeClr val="tx2"/>
              </a:solidFill>
            </a:endParaRPr>
          </a:p>
          <a:p>
            <a:r>
              <a:rPr lang="it-IT">
                <a:solidFill>
                  <a:schemeClr val="tx2"/>
                </a:solidFill>
              </a:rPr>
              <a:t>L22  L23</a:t>
            </a:r>
          </a:p>
        </p:txBody>
      </p:sp>
      <p:pic>
        <p:nvPicPr>
          <p:cNvPr id="38926" name="Immagine 14" descr="logo_borghi_autenti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contenut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  - La  APEA è caratterizzata dalla presenza di:</a:t>
            </a:r>
          </a:p>
          <a:p>
            <a:pPr eaLnBrk="1" hangingPunct="1">
              <a:spcBef>
                <a:spcPct val="0"/>
              </a:spcBef>
            </a:pPr>
            <a:endParaRPr lang="it-IT" sz="1800" smtClean="0">
              <a:solidFill>
                <a:srgbClr val="546D7A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  - un </a:t>
            </a:r>
            <a:r>
              <a:rPr lang="it-IT" sz="1800" b="1" smtClean="0">
                <a:solidFill>
                  <a:srgbClr val="546D7A"/>
                </a:solidFill>
                <a:latin typeface="Arial" charset="0"/>
              </a:rPr>
              <a:t>soggetto gestore , il CER,  </a:t>
            </a: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dell’area  (con la partecipazione delle imprese insediate o insedianti) che gestisca le regole e governi la gestione ambientale dell’area  con adeguati strumenti come  </a:t>
            </a:r>
            <a:r>
              <a:rPr lang="it-IT" sz="1800" b="1" smtClean="0">
                <a:solidFill>
                  <a:srgbClr val="546D7A"/>
                </a:solidFill>
                <a:latin typeface="Arial" charset="0"/>
              </a:rPr>
              <a:t>sistema di gestione ambientale e qualità </a:t>
            </a: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dell’ambito produttivo (conforme alle norme ISO 14001/EMAS)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it-IT" sz="1800" smtClean="0">
              <a:solidFill>
                <a:srgbClr val="546D7A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    Il soggetto gestore dell’area (il CER) si ispira ai seguenti principi ed obiettivi strategici: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  - eco-efficienza delle soluzioni tecniche adottate (che devono ricercare le migliori prestazioni ambientali per l’intera area senza costi aggiuntivi per le imprese)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  - coinvolgimento delle imprese insediate lungo tutto l’arco di  vita dell’insediamento, da parte del soggetto gestore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</a:rPr>
              <a:t>  - gestione delle interazioni ambientali tra l’area e le comunità circostanti</a:t>
            </a:r>
            <a:endParaRPr lang="it-IT" sz="1800" smtClean="0">
              <a:solidFill>
                <a:srgbClr val="546D7A"/>
              </a:solidFill>
            </a:endParaRPr>
          </a:p>
        </p:txBody>
      </p:sp>
      <p:pic>
        <p:nvPicPr>
          <p:cNvPr id="18434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21388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379788" y="333375"/>
            <a:ext cx="2481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</a:rPr>
              <a:t>Caratteristiche</a:t>
            </a:r>
          </a:p>
        </p:txBody>
      </p:sp>
      <p:pic>
        <p:nvPicPr>
          <p:cNvPr id="18437" name="Immagine 5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2916238" y="260350"/>
            <a:ext cx="3262312" cy="758825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B9899"/>
                </a:solidFill>
                <a:latin typeface="Arial" charset="0"/>
                <a:cs typeface="Arial" charset="0"/>
              </a:rPr>
              <a:t>Pre-requisiti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it-IT" sz="2000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  I progetti di APEA partono dal rispetto dei  seguenti pre-requisiti obbligatori: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  - rispetto rigoroso dei criteri definiti dalla legge urbanistica e dei vincoli territoriali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  - intervento inserito in uno strumento urbanistico in fase di definizione che stabilisca la destinazione economico-produttiva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  - dimostrata e adeguata domanda di insediamento da parte di realtà locali o di prossimità provinciale o regionale. </a:t>
            </a:r>
          </a:p>
          <a:p>
            <a:pPr eaLnBrk="1" hangingPunct="1"/>
            <a:endParaRPr lang="it-IT" sz="1800" smtClean="0">
              <a:solidFill>
                <a:srgbClr val="546D7A"/>
              </a:solidFill>
            </a:endParaRPr>
          </a:p>
        </p:txBody>
      </p:sp>
      <p:pic>
        <p:nvPicPr>
          <p:cNvPr id="19459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21388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magine 5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>
                <a:solidFill>
                  <a:srgbClr val="7B9899"/>
                </a:solidFill>
                <a:latin typeface="Arial" charset="0"/>
                <a:cs typeface="Arial" charset="0"/>
              </a:rPr>
              <a:t>FINALITA’ dell’iniziativa</a:t>
            </a:r>
          </a:p>
        </p:txBody>
      </p:sp>
      <p:sp>
        <p:nvSpPr>
          <p:cNvPr id="20482" name="Segnaposto contenut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it-IT" sz="2000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it-IT" sz="2000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  - Qualificare l’ area (APEA) in termini ambientali e gestionali sostenibili per favorire e attrarre l’insediamento e lo sviluppo di  attività produttive e commerciali innovative e di ricerca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  - Difesa e qualificazione dei posti di lavoro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  - Relazionare secondo un progetto unitario attività di ricerca, sviluppo e produzione con un centro servizi alle aziende ad alle persone per creare un modello vivibile e sostenibile di sviluppo locale</a:t>
            </a:r>
          </a:p>
          <a:p>
            <a:pPr eaLnBrk="1" hangingPunct="1">
              <a:buFont typeface="Wingdings 2" pitchFamily="18" charset="2"/>
              <a:buNone/>
            </a:pPr>
            <a:endParaRPr lang="it-IT" sz="1800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it-IT" sz="1800" smtClean="0">
              <a:solidFill>
                <a:srgbClr val="546D7A"/>
              </a:solidFill>
              <a:latin typeface="Arial" charset="0"/>
              <a:cs typeface="Arial" charset="0"/>
            </a:endParaRPr>
          </a:p>
        </p:txBody>
      </p:sp>
      <p:pic>
        <p:nvPicPr>
          <p:cNvPr id="20483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21388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magine 5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>
                <a:solidFill>
                  <a:srgbClr val="7B9899"/>
                </a:solidFill>
                <a:latin typeface="Arial" charset="0"/>
                <a:cs typeface="Arial" charset="0"/>
              </a:rPr>
              <a:t>OBIETTIVI SU SPECIFICI TEMI</a:t>
            </a:r>
            <a:r>
              <a:rPr lang="it-IT" smtClean="0">
                <a:solidFill>
                  <a:srgbClr val="7B989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506" name="Segnaposto contenut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 - MOBILITA’	</a:t>
            </a: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- Promuovere la mobilità sostenibile, garantendo salute e qualità della vita rafforzando il trasporto pubblico locale con priorità ambientali, controllando il livello di inquinamento acustico ambientale</a:t>
            </a:r>
          </a:p>
          <a:p>
            <a:pPr algn="just" eaLnBrk="1" hangingPunct="1">
              <a:lnSpc>
                <a:spcPct val="80000"/>
              </a:lnSpc>
            </a:pPr>
            <a:endParaRPr lang="it-IT" sz="1800" b="1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 - QUALITA’ URBANA - </a:t>
            </a: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Aumentare la qualità e la fruibilità degli spazi aperti pubblici e del paesaggio artificiale promovendo una nuova  cultura della riqualificazione territoriale</a:t>
            </a:r>
          </a:p>
          <a:p>
            <a:pPr algn="just" eaLnBrk="1" hangingPunct="1">
              <a:lnSpc>
                <a:spcPct val="80000"/>
              </a:lnSpc>
            </a:pPr>
            <a:endParaRPr lang="it-IT" sz="1800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 - ENERGIA - </a:t>
            </a: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Limitare il consumo di risorse, ridurre le emissioni climalteranti, valorizzando le possibilità di innovazione, garantendo servizi ambientali adeguati</a:t>
            </a:r>
          </a:p>
          <a:p>
            <a:pPr algn="just" eaLnBrk="1" hangingPunct="1">
              <a:lnSpc>
                <a:spcPct val="80000"/>
              </a:lnSpc>
            </a:pPr>
            <a:endParaRPr lang="it-IT" sz="1800" b="1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 - RIFIUTI	</a:t>
            </a: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- rafforzare raccolta differenziata e recupero promuovendo comportamenti di consumo più  sostenibili</a:t>
            </a:r>
          </a:p>
          <a:p>
            <a:pPr algn="just" eaLnBrk="1" hangingPunct="1">
              <a:lnSpc>
                <a:spcPct val="80000"/>
              </a:lnSpc>
            </a:pPr>
            <a:endParaRPr lang="it-IT" sz="1800" smtClean="0">
              <a:solidFill>
                <a:srgbClr val="546D7A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  - SISTEMA PRODUTTIVO     </a:t>
            </a:r>
            <a:r>
              <a:rPr lang="it-IT" sz="1800" smtClean="0">
                <a:solidFill>
                  <a:srgbClr val="546D7A"/>
                </a:solidFill>
                <a:latin typeface="Arial" charset="0"/>
                <a:cs typeface="Arial" charset="0"/>
              </a:rPr>
              <a:t>- Promuovere la diffusione di tecnologie pulite, di sistemi di gestione certificati e sostenere  l’insediamento e la creazione di imprese e competenze professionali e sarà realizzato sulla base di alcune già definite destinazioni funzionali</a:t>
            </a:r>
            <a:r>
              <a:rPr lang="it-IT" sz="1800" b="1" smtClean="0">
                <a:solidFill>
                  <a:srgbClr val="546D7A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endParaRPr lang="it-IT" sz="1800" b="1" smtClean="0">
              <a:solidFill>
                <a:srgbClr val="546D7A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sz="1800" b="1" smtClean="0"/>
          </a:p>
        </p:txBody>
      </p:sp>
      <p:pic>
        <p:nvPicPr>
          <p:cNvPr id="21507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6021388"/>
            <a:ext cx="433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magine 10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Il luogo </a:t>
            </a:r>
            <a:br>
              <a:rPr lang="it-IT" sz="2800" smtClean="0">
                <a:latin typeface="Arial" charset="0"/>
                <a:cs typeface="Arial" charset="0"/>
              </a:rPr>
            </a:br>
            <a:endParaRPr lang="it-IT" sz="2800" smtClean="0">
              <a:latin typeface="Arial" charset="0"/>
              <a:cs typeface="Arial" charset="0"/>
            </a:endParaRPr>
          </a:p>
        </p:txBody>
      </p:sp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s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484313"/>
            <a:ext cx="7056438" cy="4968875"/>
          </a:xfrm>
        </p:spPr>
      </p:pic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1042988" y="4581525"/>
            <a:ext cx="1081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latin typeface="Arial Black" pitchFamily="34" charset="0"/>
              </a:rPr>
              <a:t>B</a:t>
            </a:r>
          </a:p>
        </p:txBody>
      </p:sp>
      <p:sp>
        <p:nvSpPr>
          <p:cNvPr id="22533" name="Oval 8"/>
          <p:cNvSpPr>
            <a:spLocks noChangeArrowheads="1"/>
          </p:cNvSpPr>
          <p:nvPr/>
        </p:nvSpPr>
        <p:spPr bwMode="auto">
          <a:xfrm>
            <a:off x="5580063" y="2276475"/>
            <a:ext cx="7921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>
                <a:latin typeface="Arial Black" pitchFamily="34" charset="0"/>
              </a:rPr>
              <a:t>A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7432675" y="1576388"/>
            <a:ext cx="1531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A- </a:t>
            </a:r>
            <a:r>
              <a:rPr lang="it-IT" sz="1200"/>
              <a:t>CASELLO</a:t>
            </a:r>
          </a:p>
          <a:p>
            <a:r>
              <a:rPr lang="it-IT" sz="1200"/>
              <a:t>AUTOSTRADALE</a:t>
            </a:r>
            <a:endParaRPr lang="it-IT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7432675" y="2224088"/>
            <a:ext cx="138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B- </a:t>
            </a:r>
            <a:r>
              <a:rPr lang="it-IT" sz="1200"/>
              <a:t>AREA INTERVENTO</a:t>
            </a:r>
            <a:endParaRPr lang="it-IT"/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7432675" y="2946400"/>
            <a:ext cx="1463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/>
              <a:t>DISTANZA KM.4,8</a:t>
            </a:r>
          </a:p>
        </p:txBody>
      </p:sp>
      <p:pic>
        <p:nvPicPr>
          <p:cNvPr id="22537" name="Immagine 10" descr="logo_borghi_autenti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Immagine 3" descr="logo%20san_valentin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021388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1944687" cy="615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>L’AREA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Segnaposto contenuto 3" descr="Capture11-01-2012-13.09.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9950" y="404813"/>
            <a:ext cx="6808788" cy="5886450"/>
          </a:xfrm>
        </p:spPr>
      </p:pic>
      <p:sp>
        <p:nvSpPr>
          <p:cNvPr id="5" name="Freccia a destra 4"/>
          <p:cNvSpPr/>
          <p:nvPr/>
        </p:nvSpPr>
        <p:spPr>
          <a:xfrm>
            <a:off x="684213" y="3933825"/>
            <a:ext cx="1295400" cy="935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4580" name="Immagine 5" descr="logo%20san_valentin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021388"/>
            <a:ext cx="438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magine 6" descr="logo_borghi_autenti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63087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9"/>
          <p:cNvSpPr>
            <a:spLocks noChangeArrowheads="1"/>
          </p:cNvSpPr>
          <p:nvPr/>
        </p:nvSpPr>
        <p:spPr bwMode="auto">
          <a:xfrm>
            <a:off x="539750" y="4149725"/>
            <a:ext cx="8280400" cy="16557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Titolo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Arial" charset="0"/>
                <a:cs typeface="Arial" charset="0"/>
              </a:rPr>
              <a:t>indirizzi progettuali dell’APEA </a:t>
            </a:r>
            <a:br>
              <a:rPr lang="it-IT" sz="2800" smtClean="0">
                <a:latin typeface="Arial" charset="0"/>
                <a:cs typeface="Arial" charset="0"/>
              </a:rPr>
            </a:br>
            <a:endParaRPr lang="it-IT" sz="2800" smtClean="0">
              <a:latin typeface="Arial" charset="0"/>
              <a:cs typeface="Arial" charset="0"/>
            </a:endParaRPr>
          </a:p>
        </p:txBody>
      </p:sp>
      <p:pic>
        <p:nvPicPr>
          <p:cNvPr id="25603" name="Immagine 3" descr="logo%20san_valent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6092825"/>
            <a:ext cx="431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6"/>
          <p:cNvGrpSpPr>
            <a:grpSpLocks/>
          </p:cNvGrpSpPr>
          <p:nvPr/>
        </p:nvGrpSpPr>
        <p:grpSpPr bwMode="auto">
          <a:xfrm>
            <a:off x="3708400" y="1989138"/>
            <a:ext cx="2087563" cy="1727200"/>
            <a:chOff x="1824" y="633"/>
            <a:chExt cx="2834" cy="2849"/>
          </a:xfrm>
        </p:grpSpPr>
        <p:sp>
          <p:nvSpPr>
            <p:cNvPr id="2562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3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3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3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468313" y="2565400"/>
            <a:ext cx="23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200" b="1"/>
          </a:p>
          <a:p>
            <a:pPr>
              <a:buFontTx/>
              <a:buChar char="•"/>
            </a:pPr>
            <a:endParaRPr lang="it-IT" sz="1200"/>
          </a:p>
        </p:txBody>
      </p:sp>
      <p:sp>
        <p:nvSpPr>
          <p:cNvPr id="25607" name="Rectangle 37"/>
          <p:cNvSpPr>
            <a:spLocks noChangeArrowheads="1"/>
          </p:cNvSpPr>
          <p:nvPr/>
        </p:nvSpPr>
        <p:spPr bwMode="auto">
          <a:xfrm>
            <a:off x="901700" y="5229225"/>
            <a:ext cx="2303463" cy="4333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/>
              <a:t>SISTEMA DEL VERDE</a:t>
            </a:r>
          </a:p>
        </p:txBody>
      </p:sp>
      <p:sp>
        <p:nvSpPr>
          <p:cNvPr id="25608" name="Rectangle 39"/>
          <p:cNvSpPr>
            <a:spLocks noChangeArrowheads="1"/>
          </p:cNvSpPr>
          <p:nvPr/>
        </p:nvSpPr>
        <p:spPr bwMode="auto">
          <a:xfrm>
            <a:off x="3492500" y="5229225"/>
            <a:ext cx="2303463" cy="4333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/>
              <a:t>ORGANIZZAZIONE SPAZI </a:t>
            </a:r>
          </a:p>
        </p:txBody>
      </p:sp>
      <p:sp>
        <p:nvSpPr>
          <p:cNvPr id="25609" name="Rectangle 40"/>
          <p:cNvSpPr>
            <a:spLocks noChangeArrowheads="1"/>
          </p:cNvSpPr>
          <p:nvPr/>
        </p:nvSpPr>
        <p:spPr bwMode="auto">
          <a:xfrm>
            <a:off x="6084888" y="5229225"/>
            <a:ext cx="2303462" cy="4333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/>
              <a:t>QUALITA’ AMBIENTE LAVORO </a:t>
            </a:r>
          </a:p>
        </p:txBody>
      </p:sp>
      <p:sp>
        <p:nvSpPr>
          <p:cNvPr id="25610" name="Rectangle 44"/>
          <p:cNvSpPr>
            <a:spLocks noChangeArrowheads="1"/>
          </p:cNvSpPr>
          <p:nvPr/>
        </p:nvSpPr>
        <p:spPr bwMode="auto">
          <a:xfrm>
            <a:off x="1547813" y="5949950"/>
            <a:ext cx="6048375" cy="62071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SOSTENIBILITA’ AMBIENTALE, ENERGETICA, GESTIONALE, ECONOMICA</a:t>
            </a:r>
          </a:p>
        </p:txBody>
      </p:sp>
      <p:sp>
        <p:nvSpPr>
          <p:cNvPr id="25611" name="AutoShape 46"/>
          <p:cNvSpPr>
            <a:spLocks noChangeArrowheads="1"/>
          </p:cNvSpPr>
          <p:nvPr/>
        </p:nvSpPr>
        <p:spPr bwMode="auto">
          <a:xfrm>
            <a:off x="3995738" y="1844675"/>
            <a:ext cx="792162" cy="288925"/>
          </a:xfrm>
          <a:prstGeom prst="curvedDownArrow">
            <a:avLst>
              <a:gd name="adj1" fmla="val 54835"/>
              <a:gd name="adj2" fmla="val 10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2" name="AutoShape 47"/>
          <p:cNvSpPr>
            <a:spLocks noChangeArrowheads="1"/>
          </p:cNvSpPr>
          <p:nvPr/>
        </p:nvSpPr>
        <p:spPr bwMode="auto">
          <a:xfrm rot="10800000">
            <a:off x="5580063" y="2997200"/>
            <a:ext cx="719137" cy="288925"/>
          </a:xfrm>
          <a:prstGeom prst="curvedDownArrow">
            <a:avLst>
              <a:gd name="adj1" fmla="val 49780"/>
              <a:gd name="adj2" fmla="val 995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3" name="AutoShape 48"/>
          <p:cNvSpPr>
            <a:spLocks noChangeArrowheads="1"/>
          </p:cNvSpPr>
          <p:nvPr/>
        </p:nvSpPr>
        <p:spPr bwMode="auto">
          <a:xfrm>
            <a:off x="3276600" y="2852738"/>
            <a:ext cx="576263" cy="288925"/>
          </a:xfrm>
          <a:prstGeom prst="curvedUpArrow">
            <a:avLst>
              <a:gd name="adj1" fmla="val 39890"/>
              <a:gd name="adj2" fmla="val 7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4" name="AutoShape 49"/>
          <p:cNvSpPr>
            <a:spLocks noChangeArrowheads="1"/>
          </p:cNvSpPr>
          <p:nvPr/>
        </p:nvSpPr>
        <p:spPr bwMode="auto">
          <a:xfrm rot="10495224">
            <a:off x="5292725" y="1844675"/>
            <a:ext cx="574675" cy="288925"/>
          </a:xfrm>
          <a:prstGeom prst="curvedUpArrow">
            <a:avLst>
              <a:gd name="adj1" fmla="val 39780"/>
              <a:gd name="adj2" fmla="val 795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5" name="AutoShape 50"/>
          <p:cNvSpPr>
            <a:spLocks noChangeArrowheads="1"/>
          </p:cNvSpPr>
          <p:nvPr/>
        </p:nvSpPr>
        <p:spPr bwMode="auto">
          <a:xfrm>
            <a:off x="4572000" y="3644900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6" name="AutoShape 52"/>
          <p:cNvSpPr>
            <a:spLocks noChangeArrowheads="1"/>
          </p:cNvSpPr>
          <p:nvPr/>
        </p:nvSpPr>
        <p:spPr bwMode="auto">
          <a:xfrm>
            <a:off x="4500563" y="5516563"/>
            <a:ext cx="360362" cy="504825"/>
          </a:xfrm>
          <a:prstGeom prst="upDownArrow">
            <a:avLst>
              <a:gd name="adj1" fmla="val 50000"/>
              <a:gd name="adj2" fmla="val 2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7" name="Rectangle 54"/>
          <p:cNvSpPr>
            <a:spLocks noChangeArrowheads="1"/>
          </p:cNvSpPr>
          <p:nvPr/>
        </p:nvSpPr>
        <p:spPr bwMode="auto">
          <a:xfrm>
            <a:off x="900113" y="4581525"/>
            <a:ext cx="2303462" cy="4333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/>
              <a:t>SISTEMA ENERGETICO</a:t>
            </a:r>
          </a:p>
        </p:txBody>
      </p:sp>
      <p:sp>
        <p:nvSpPr>
          <p:cNvPr id="25618" name="Rectangle 55"/>
          <p:cNvSpPr>
            <a:spLocks noChangeArrowheads="1"/>
          </p:cNvSpPr>
          <p:nvPr/>
        </p:nvSpPr>
        <p:spPr bwMode="auto">
          <a:xfrm>
            <a:off x="3492500" y="4581525"/>
            <a:ext cx="2303463" cy="4333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/>
              <a:t>ARREDO ESTERNO</a:t>
            </a:r>
          </a:p>
        </p:txBody>
      </p:sp>
      <p:sp>
        <p:nvSpPr>
          <p:cNvPr id="25619" name="Rectangle 56"/>
          <p:cNvSpPr>
            <a:spLocks noChangeArrowheads="1"/>
          </p:cNvSpPr>
          <p:nvPr/>
        </p:nvSpPr>
        <p:spPr bwMode="auto">
          <a:xfrm>
            <a:off x="6084888" y="4581525"/>
            <a:ext cx="2303462" cy="4333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/>
              <a:t>SERVIZI COMUNI</a:t>
            </a:r>
          </a:p>
        </p:txBody>
      </p:sp>
      <p:sp>
        <p:nvSpPr>
          <p:cNvPr id="25620" name="Text Box 57"/>
          <p:cNvSpPr txBox="1">
            <a:spLocks noChangeArrowheads="1"/>
          </p:cNvSpPr>
          <p:nvPr/>
        </p:nvSpPr>
        <p:spPr bwMode="auto">
          <a:xfrm>
            <a:off x="4695825" y="4097338"/>
            <a:ext cx="333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/>
          </a:p>
        </p:txBody>
      </p:sp>
      <p:sp>
        <p:nvSpPr>
          <p:cNvPr id="25621" name="Text Box 58"/>
          <p:cNvSpPr txBox="1">
            <a:spLocks noChangeArrowheads="1"/>
          </p:cNvSpPr>
          <p:nvPr/>
        </p:nvSpPr>
        <p:spPr bwMode="auto">
          <a:xfrm>
            <a:off x="3708400" y="414972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PROGETTO APEA</a:t>
            </a:r>
          </a:p>
        </p:txBody>
      </p:sp>
      <p:sp>
        <p:nvSpPr>
          <p:cNvPr id="25622" name="Rectangle 60"/>
          <p:cNvSpPr>
            <a:spLocks noChangeArrowheads="1"/>
          </p:cNvSpPr>
          <p:nvPr/>
        </p:nvSpPr>
        <p:spPr bwMode="auto">
          <a:xfrm>
            <a:off x="468313" y="3068638"/>
            <a:ext cx="2663825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Operatori locali</a:t>
            </a:r>
          </a:p>
        </p:txBody>
      </p:sp>
      <p:sp>
        <p:nvSpPr>
          <p:cNvPr id="25623" name="Rectangle 62"/>
          <p:cNvSpPr>
            <a:spLocks noChangeArrowheads="1"/>
          </p:cNvSpPr>
          <p:nvPr/>
        </p:nvSpPr>
        <p:spPr bwMode="auto">
          <a:xfrm>
            <a:off x="468313" y="2420938"/>
            <a:ext cx="3024187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Mobilita’ e infrastrutture</a:t>
            </a:r>
          </a:p>
        </p:txBody>
      </p:sp>
      <p:sp>
        <p:nvSpPr>
          <p:cNvPr id="25624" name="Rectangle 64"/>
          <p:cNvSpPr>
            <a:spLocks noChangeArrowheads="1"/>
          </p:cNvSpPr>
          <p:nvPr/>
        </p:nvSpPr>
        <p:spPr bwMode="auto">
          <a:xfrm>
            <a:off x="5795963" y="2420938"/>
            <a:ext cx="3097212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Gestione unitaria</a:t>
            </a:r>
          </a:p>
        </p:txBody>
      </p:sp>
      <p:sp>
        <p:nvSpPr>
          <p:cNvPr id="25625" name="Rectangle 66"/>
          <p:cNvSpPr>
            <a:spLocks noChangeArrowheads="1"/>
          </p:cNvSpPr>
          <p:nvPr/>
        </p:nvSpPr>
        <p:spPr bwMode="auto">
          <a:xfrm>
            <a:off x="6011863" y="1700213"/>
            <a:ext cx="2881312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Sostenibilità</a:t>
            </a:r>
          </a:p>
        </p:txBody>
      </p:sp>
      <p:sp>
        <p:nvSpPr>
          <p:cNvPr id="25626" name="Rectangle 68"/>
          <p:cNvSpPr>
            <a:spLocks noChangeArrowheads="1"/>
          </p:cNvSpPr>
          <p:nvPr/>
        </p:nvSpPr>
        <p:spPr bwMode="auto">
          <a:xfrm>
            <a:off x="6443663" y="3068638"/>
            <a:ext cx="2449512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Energia</a:t>
            </a:r>
            <a:r>
              <a:rPr lang="it-IT" sz="1400" b="1">
                <a:solidFill>
                  <a:schemeClr val="tx2"/>
                </a:solidFill>
              </a:rPr>
              <a:t> e tecnologie</a:t>
            </a:r>
          </a:p>
        </p:txBody>
      </p:sp>
      <p:sp>
        <p:nvSpPr>
          <p:cNvPr id="25627" name="Rectangle 70"/>
          <p:cNvSpPr>
            <a:spLocks noChangeArrowheads="1"/>
          </p:cNvSpPr>
          <p:nvPr/>
        </p:nvSpPr>
        <p:spPr bwMode="auto">
          <a:xfrm>
            <a:off x="468313" y="1700213"/>
            <a:ext cx="3455987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Inquadramento</a:t>
            </a:r>
            <a:r>
              <a:rPr lang="it-IT" sz="1400" b="1">
                <a:solidFill>
                  <a:schemeClr val="tx2"/>
                </a:solidFill>
              </a:rPr>
              <a:t> ambientale e paesagg.</a:t>
            </a:r>
          </a:p>
        </p:txBody>
      </p:sp>
      <p:pic>
        <p:nvPicPr>
          <p:cNvPr id="25628" name="Immagine 32" descr="logo_borghi_autentic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12969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4995</TotalTime>
  <Words>1484</Words>
  <Application>Microsoft Office PowerPoint</Application>
  <PresentationFormat>Presentazione su schermo (4:3)</PresentationFormat>
  <Paragraphs>275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12</vt:i4>
      </vt:variant>
      <vt:variant>
        <vt:lpstr>Titoli diapositive</vt:lpstr>
      </vt:variant>
      <vt:variant>
        <vt:i4>22</vt:i4>
      </vt:variant>
    </vt:vector>
  </HeadingPairs>
  <TitlesOfParts>
    <vt:vector size="39" baseType="lpstr">
      <vt:lpstr>Arial</vt:lpstr>
      <vt:lpstr>Georgia</vt:lpstr>
      <vt:lpstr>Wingdings 2</vt:lpstr>
      <vt:lpstr>Wingdings</vt:lpstr>
      <vt:lpstr>Arial Black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Diapositiva 1</vt:lpstr>
      <vt:lpstr>Diapositiva 2</vt:lpstr>
      <vt:lpstr>Diapositiva 3</vt:lpstr>
      <vt:lpstr>Pre-requisiti</vt:lpstr>
      <vt:lpstr>FINALITA’ dell’iniziativa</vt:lpstr>
      <vt:lpstr>OBIETTIVI SU SPECIFICI TEMI </vt:lpstr>
      <vt:lpstr>Il luogo  </vt:lpstr>
      <vt:lpstr> L’AREA</vt:lpstr>
      <vt:lpstr>indirizzi progettuali dell’APEA  </vt:lpstr>
      <vt:lpstr>I temi del progetto:l’inserimento paesaggistico ed ambientale </vt:lpstr>
      <vt:lpstr>I temi del progetto: Il sistema del verde  </vt:lpstr>
      <vt:lpstr>I temi del progetto:la qualità degli ambienti di lavoro</vt:lpstr>
      <vt:lpstr>I temi del progetto:la qualità degli ambienti di lavoro</vt:lpstr>
      <vt:lpstr>Obiettivi del progetto</vt:lpstr>
      <vt:lpstr>I temi del progetto: gli spazi ed i servizi comuni  </vt:lpstr>
      <vt:lpstr>L’organizzazione dei lotti dell’APEA</vt:lpstr>
      <vt:lpstr>L’organizzazione degli spazi esterni   </vt:lpstr>
      <vt:lpstr>L’organizzazione degli spazi esterni   </vt:lpstr>
      <vt:lpstr>La sostenibilità energetica  </vt:lpstr>
      <vt:lpstr>Diapositiva 20</vt:lpstr>
      <vt:lpstr>Vantaggi economici dell’investimento  </vt:lpstr>
      <vt:lpstr>I LOTTI  A PROGETTO APEA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CER</dc:creator>
  <cp:lastModifiedBy>miramarediricop</cp:lastModifiedBy>
  <cp:revision>381</cp:revision>
  <dcterms:created xsi:type="dcterms:W3CDTF">2010-04-15T07:41:13Z</dcterms:created>
  <dcterms:modified xsi:type="dcterms:W3CDTF">2012-01-19T17:59:25Z</dcterms:modified>
</cp:coreProperties>
</file>